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6" r:id="rId1"/>
  </p:sldMasterIdLst>
  <p:notesMasterIdLst>
    <p:notesMasterId r:id="rId15"/>
  </p:notesMasterIdLst>
  <p:sldIdLst>
    <p:sldId id="256" r:id="rId2"/>
    <p:sldId id="258" r:id="rId3"/>
    <p:sldId id="266" r:id="rId4"/>
    <p:sldId id="259" r:id="rId5"/>
    <p:sldId id="260" r:id="rId6"/>
    <p:sldId id="273" r:id="rId7"/>
    <p:sldId id="262" r:id="rId8"/>
    <p:sldId id="263" r:id="rId9"/>
    <p:sldId id="264" r:id="rId10"/>
    <p:sldId id="267" r:id="rId11"/>
    <p:sldId id="269" r:id="rId12"/>
    <p:sldId id="272" r:id="rId13"/>
    <p:sldId id="27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655"/>
    <p:restoredTop sz="94660"/>
  </p:normalViewPr>
  <p:slideViewPr>
    <p:cSldViewPr snapToGrid="0">
      <p:cViewPr varScale="1">
        <p:scale>
          <a:sx n="123" d="100"/>
          <a:sy n="123" d="100"/>
        </p:scale>
        <p:origin x="19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8661F8A-D9D1-4848-BA71-2F2E128C12B3}" type="doc">
      <dgm:prSet loTypeId="urn:microsoft.com/office/officeart/2005/8/layout/process2" loCatId="" qsTypeId="urn:microsoft.com/office/officeart/2005/8/quickstyle/simple1" qsCatId="simple" csTypeId="urn:microsoft.com/office/officeart/2005/8/colors/accent2_5" csCatId="accent2" phldr="1"/>
      <dgm:spPr/>
      <dgm:t>
        <a:bodyPr/>
        <a:lstStyle/>
        <a:p>
          <a:endParaRPr lang="en-US"/>
        </a:p>
      </dgm:t>
    </dgm:pt>
    <dgm:pt modelId="{CD813491-9B91-FC48-9F99-A26F121CCFE1}">
      <dgm:prSet phldrT="[Text]" custT="1"/>
      <dgm:spPr/>
      <dgm:t>
        <a:bodyPr/>
        <a:lstStyle/>
        <a:p>
          <a:r>
            <a:rPr lang="en-US" sz="1800" b="1" i="0" dirty="0" err="1"/>
            <a:t>normalize_text</a:t>
          </a:r>
          <a:endParaRPr lang="en-US" sz="1800" dirty="0"/>
        </a:p>
      </dgm:t>
    </dgm:pt>
    <dgm:pt modelId="{1507E664-BB41-FE43-9AA7-6531144D6197}" type="parTrans" cxnId="{EE0DE378-BD63-9243-851E-9A87B90802CB}">
      <dgm:prSet/>
      <dgm:spPr/>
      <dgm:t>
        <a:bodyPr/>
        <a:lstStyle/>
        <a:p>
          <a:endParaRPr lang="en-US"/>
        </a:p>
      </dgm:t>
    </dgm:pt>
    <dgm:pt modelId="{49EF5467-9779-0E43-B62D-7D1EB39EC1C7}" type="sibTrans" cxnId="{EE0DE378-BD63-9243-851E-9A87B90802CB}">
      <dgm:prSet/>
      <dgm:spPr/>
      <dgm:t>
        <a:bodyPr/>
        <a:lstStyle/>
        <a:p>
          <a:endParaRPr lang="en-US"/>
        </a:p>
      </dgm:t>
    </dgm:pt>
    <dgm:pt modelId="{2A6E4972-25F7-244B-9B88-09D36E526950}">
      <dgm:prSet phldrT="[Text]" custT="1"/>
      <dgm:spPr/>
      <dgm:t>
        <a:bodyPr/>
        <a:lstStyle/>
        <a:p>
          <a:r>
            <a:rPr lang="en-US" sz="1800" b="1" i="0" dirty="0" err="1"/>
            <a:t>build_dictionary</a:t>
          </a:r>
          <a:endParaRPr lang="en-US" sz="1800" dirty="0"/>
        </a:p>
      </dgm:t>
    </dgm:pt>
    <dgm:pt modelId="{3B3A2985-036F-504E-9F76-DCA58DD3738E}" type="parTrans" cxnId="{28378D23-154F-4241-AF44-876413B7C589}">
      <dgm:prSet/>
      <dgm:spPr/>
      <dgm:t>
        <a:bodyPr/>
        <a:lstStyle/>
        <a:p>
          <a:endParaRPr lang="en-US"/>
        </a:p>
      </dgm:t>
    </dgm:pt>
    <dgm:pt modelId="{D08F4455-7960-6747-AAF3-716666C4CBB7}" type="sibTrans" cxnId="{28378D23-154F-4241-AF44-876413B7C589}">
      <dgm:prSet/>
      <dgm:spPr/>
      <dgm:t>
        <a:bodyPr/>
        <a:lstStyle/>
        <a:p>
          <a:endParaRPr lang="en-US"/>
        </a:p>
      </dgm:t>
    </dgm:pt>
    <dgm:pt modelId="{D52FE6F9-981F-7F46-89F7-E3CC08A360E4}">
      <dgm:prSet phldrT="[Text]"/>
      <dgm:spPr/>
      <dgm:t>
        <a:bodyPr/>
        <a:lstStyle/>
        <a:p>
          <a:r>
            <a:rPr lang="en-US" b="1" i="0" dirty="0" err="1"/>
            <a:t>text_to_numbers</a:t>
          </a:r>
          <a:endParaRPr lang="en-US" dirty="0"/>
        </a:p>
      </dgm:t>
    </dgm:pt>
    <dgm:pt modelId="{8F882513-2E37-4842-8544-67CE253C3367}" type="parTrans" cxnId="{4386DC4F-45AE-6C4D-B6C7-25ADC1991DE9}">
      <dgm:prSet/>
      <dgm:spPr/>
      <dgm:t>
        <a:bodyPr/>
        <a:lstStyle/>
        <a:p>
          <a:endParaRPr lang="en-US"/>
        </a:p>
      </dgm:t>
    </dgm:pt>
    <dgm:pt modelId="{C13AC7B8-E1DB-3E4C-9413-1A2D2830363A}" type="sibTrans" cxnId="{4386DC4F-45AE-6C4D-B6C7-25ADC1991DE9}">
      <dgm:prSet/>
      <dgm:spPr/>
      <dgm:t>
        <a:bodyPr/>
        <a:lstStyle/>
        <a:p>
          <a:endParaRPr lang="en-US"/>
        </a:p>
      </dgm:t>
    </dgm:pt>
    <dgm:pt modelId="{D8914CB7-D64D-DD4D-8230-7DAE37C0DB6D}">
      <dgm:prSet/>
      <dgm:spPr/>
      <dgm:t>
        <a:bodyPr/>
        <a:lstStyle/>
        <a:p>
          <a:r>
            <a:rPr lang="en-US" b="1" i="0" dirty="0" err="1"/>
            <a:t>generate_batch_data</a:t>
          </a:r>
          <a:endParaRPr lang="en-US" dirty="0"/>
        </a:p>
      </dgm:t>
    </dgm:pt>
    <dgm:pt modelId="{390B4177-DA0B-DB4C-B535-066F0B88F41D}" type="parTrans" cxnId="{93FE17DB-EF5C-C945-835F-C406BEBC1385}">
      <dgm:prSet/>
      <dgm:spPr/>
      <dgm:t>
        <a:bodyPr/>
        <a:lstStyle/>
        <a:p>
          <a:endParaRPr lang="en-US"/>
        </a:p>
      </dgm:t>
    </dgm:pt>
    <dgm:pt modelId="{DDD816C1-1C1A-B641-81CA-1833F941ADED}" type="sibTrans" cxnId="{93FE17DB-EF5C-C945-835F-C406BEBC1385}">
      <dgm:prSet/>
      <dgm:spPr/>
      <dgm:t>
        <a:bodyPr/>
        <a:lstStyle/>
        <a:p>
          <a:endParaRPr lang="en-US"/>
        </a:p>
      </dgm:t>
    </dgm:pt>
    <dgm:pt modelId="{1632CA79-B2EC-4840-87A2-1310250445BE}" type="pres">
      <dgm:prSet presAssocID="{B8661F8A-D9D1-4848-BA71-2F2E128C12B3}" presName="linearFlow" presStyleCnt="0">
        <dgm:presLayoutVars>
          <dgm:resizeHandles val="exact"/>
        </dgm:presLayoutVars>
      </dgm:prSet>
      <dgm:spPr/>
    </dgm:pt>
    <dgm:pt modelId="{65A8EA63-4ED8-4A45-B381-F5AFA56EA52A}" type="pres">
      <dgm:prSet presAssocID="{CD813491-9B91-FC48-9F99-A26F121CCFE1}" presName="node" presStyleLbl="node1" presStyleIdx="0" presStyleCnt="4">
        <dgm:presLayoutVars>
          <dgm:bulletEnabled val="1"/>
        </dgm:presLayoutVars>
      </dgm:prSet>
      <dgm:spPr/>
    </dgm:pt>
    <dgm:pt modelId="{DDF27E6C-BEA8-CE43-93DC-207099470D32}" type="pres">
      <dgm:prSet presAssocID="{49EF5467-9779-0E43-B62D-7D1EB39EC1C7}" presName="sibTrans" presStyleLbl="sibTrans2D1" presStyleIdx="0" presStyleCnt="3"/>
      <dgm:spPr/>
    </dgm:pt>
    <dgm:pt modelId="{BCC2C1A7-0AF1-DD42-9379-9A77466BAC76}" type="pres">
      <dgm:prSet presAssocID="{49EF5467-9779-0E43-B62D-7D1EB39EC1C7}" presName="connectorText" presStyleLbl="sibTrans2D1" presStyleIdx="0" presStyleCnt="3"/>
      <dgm:spPr/>
    </dgm:pt>
    <dgm:pt modelId="{AC0B2A7F-59AC-304D-9CA2-CFC1DFB539F5}" type="pres">
      <dgm:prSet presAssocID="{2A6E4972-25F7-244B-9B88-09D36E526950}" presName="node" presStyleLbl="node1" presStyleIdx="1" presStyleCnt="4">
        <dgm:presLayoutVars>
          <dgm:bulletEnabled val="1"/>
        </dgm:presLayoutVars>
      </dgm:prSet>
      <dgm:spPr/>
    </dgm:pt>
    <dgm:pt modelId="{A5D30BDC-40C7-C341-BDB1-CFB5A0E0395C}" type="pres">
      <dgm:prSet presAssocID="{D08F4455-7960-6747-AAF3-716666C4CBB7}" presName="sibTrans" presStyleLbl="sibTrans2D1" presStyleIdx="1" presStyleCnt="3"/>
      <dgm:spPr/>
    </dgm:pt>
    <dgm:pt modelId="{F02A60B7-E1E9-B448-87CE-6458415D439A}" type="pres">
      <dgm:prSet presAssocID="{D08F4455-7960-6747-AAF3-716666C4CBB7}" presName="connectorText" presStyleLbl="sibTrans2D1" presStyleIdx="1" presStyleCnt="3"/>
      <dgm:spPr/>
    </dgm:pt>
    <dgm:pt modelId="{486DAE70-25EC-2A42-A82F-7B6379D4774E}" type="pres">
      <dgm:prSet presAssocID="{D52FE6F9-981F-7F46-89F7-E3CC08A360E4}" presName="node" presStyleLbl="node1" presStyleIdx="2" presStyleCnt="4">
        <dgm:presLayoutVars>
          <dgm:bulletEnabled val="1"/>
        </dgm:presLayoutVars>
      </dgm:prSet>
      <dgm:spPr/>
    </dgm:pt>
    <dgm:pt modelId="{C6E5E27C-7AC5-6F4C-B0B6-3C88AEAB247E}" type="pres">
      <dgm:prSet presAssocID="{C13AC7B8-E1DB-3E4C-9413-1A2D2830363A}" presName="sibTrans" presStyleLbl="sibTrans2D1" presStyleIdx="2" presStyleCnt="3"/>
      <dgm:spPr/>
    </dgm:pt>
    <dgm:pt modelId="{AE5D0B19-D1B3-AF4A-B8ED-336272D647B2}" type="pres">
      <dgm:prSet presAssocID="{C13AC7B8-E1DB-3E4C-9413-1A2D2830363A}" presName="connectorText" presStyleLbl="sibTrans2D1" presStyleIdx="2" presStyleCnt="3"/>
      <dgm:spPr/>
    </dgm:pt>
    <dgm:pt modelId="{F42CE59A-F1BA-714F-990F-B075239E7AB7}" type="pres">
      <dgm:prSet presAssocID="{D8914CB7-D64D-DD4D-8230-7DAE37C0DB6D}" presName="node" presStyleLbl="node1" presStyleIdx="3" presStyleCnt="4">
        <dgm:presLayoutVars>
          <dgm:bulletEnabled val="1"/>
        </dgm:presLayoutVars>
      </dgm:prSet>
      <dgm:spPr/>
    </dgm:pt>
  </dgm:ptLst>
  <dgm:cxnLst>
    <dgm:cxn modelId="{77126D03-7BC1-1E44-9653-5C57AB0CE2E7}" type="presOf" srcId="{B8661F8A-D9D1-4848-BA71-2F2E128C12B3}" destId="{1632CA79-B2EC-4840-87A2-1310250445BE}" srcOrd="0" destOrd="0" presId="urn:microsoft.com/office/officeart/2005/8/layout/process2"/>
    <dgm:cxn modelId="{4990641B-E332-EA4D-96C9-89F5D03155D8}" type="presOf" srcId="{D52FE6F9-981F-7F46-89F7-E3CC08A360E4}" destId="{486DAE70-25EC-2A42-A82F-7B6379D4774E}" srcOrd="0" destOrd="0" presId="urn:microsoft.com/office/officeart/2005/8/layout/process2"/>
    <dgm:cxn modelId="{28378D23-154F-4241-AF44-876413B7C589}" srcId="{B8661F8A-D9D1-4848-BA71-2F2E128C12B3}" destId="{2A6E4972-25F7-244B-9B88-09D36E526950}" srcOrd="1" destOrd="0" parTransId="{3B3A2985-036F-504E-9F76-DCA58DD3738E}" sibTransId="{D08F4455-7960-6747-AAF3-716666C4CBB7}"/>
    <dgm:cxn modelId="{34CFD72C-E44F-4C41-861D-04CEE5DA0829}" type="presOf" srcId="{D8914CB7-D64D-DD4D-8230-7DAE37C0DB6D}" destId="{F42CE59A-F1BA-714F-990F-B075239E7AB7}" srcOrd="0" destOrd="0" presId="urn:microsoft.com/office/officeart/2005/8/layout/process2"/>
    <dgm:cxn modelId="{9079FA3F-1470-8940-8498-CEAEF2EF4C96}" type="presOf" srcId="{49EF5467-9779-0E43-B62D-7D1EB39EC1C7}" destId="{BCC2C1A7-0AF1-DD42-9379-9A77466BAC76}" srcOrd="1" destOrd="0" presId="urn:microsoft.com/office/officeart/2005/8/layout/process2"/>
    <dgm:cxn modelId="{17820E45-ACAE-CB49-9F83-95DC0E678706}" type="presOf" srcId="{2A6E4972-25F7-244B-9B88-09D36E526950}" destId="{AC0B2A7F-59AC-304D-9CA2-CFC1DFB539F5}" srcOrd="0" destOrd="0" presId="urn:microsoft.com/office/officeart/2005/8/layout/process2"/>
    <dgm:cxn modelId="{4386DC4F-45AE-6C4D-B6C7-25ADC1991DE9}" srcId="{B8661F8A-D9D1-4848-BA71-2F2E128C12B3}" destId="{D52FE6F9-981F-7F46-89F7-E3CC08A360E4}" srcOrd="2" destOrd="0" parTransId="{8F882513-2E37-4842-8544-67CE253C3367}" sibTransId="{C13AC7B8-E1DB-3E4C-9413-1A2D2830363A}"/>
    <dgm:cxn modelId="{D795A56A-3D83-8746-A0B4-61D7A9AD51C7}" type="presOf" srcId="{D08F4455-7960-6747-AAF3-716666C4CBB7}" destId="{F02A60B7-E1E9-B448-87CE-6458415D439A}" srcOrd="1" destOrd="0" presId="urn:microsoft.com/office/officeart/2005/8/layout/process2"/>
    <dgm:cxn modelId="{45BBD86C-2CC2-AE44-86AB-0BDF90DE66C3}" type="presOf" srcId="{C13AC7B8-E1DB-3E4C-9413-1A2D2830363A}" destId="{AE5D0B19-D1B3-AF4A-B8ED-336272D647B2}" srcOrd="1" destOrd="0" presId="urn:microsoft.com/office/officeart/2005/8/layout/process2"/>
    <dgm:cxn modelId="{41A29672-C512-8142-B3E1-1F3808731355}" type="presOf" srcId="{C13AC7B8-E1DB-3E4C-9413-1A2D2830363A}" destId="{C6E5E27C-7AC5-6F4C-B0B6-3C88AEAB247E}" srcOrd="0" destOrd="0" presId="urn:microsoft.com/office/officeart/2005/8/layout/process2"/>
    <dgm:cxn modelId="{EE0DE378-BD63-9243-851E-9A87B90802CB}" srcId="{B8661F8A-D9D1-4848-BA71-2F2E128C12B3}" destId="{CD813491-9B91-FC48-9F99-A26F121CCFE1}" srcOrd="0" destOrd="0" parTransId="{1507E664-BB41-FE43-9AA7-6531144D6197}" sibTransId="{49EF5467-9779-0E43-B62D-7D1EB39EC1C7}"/>
    <dgm:cxn modelId="{906CF38B-9538-2846-A6F4-208EA0E151E0}" type="presOf" srcId="{49EF5467-9779-0E43-B62D-7D1EB39EC1C7}" destId="{DDF27E6C-BEA8-CE43-93DC-207099470D32}" srcOrd="0" destOrd="0" presId="urn:microsoft.com/office/officeart/2005/8/layout/process2"/>
    <dgm:cxn modelId="{FC6DDC94-BD94-6249-909D-153830FCFB4C}" type="presOf" srcId="{D08F4455-7960-6747-AAF3-716666C4CBB7}" destId="{A5D30BDC-40C7-C341-BDB1-CFB5A0E0395C}" srcOrd="0" destOrd="0" presId="urn:microsoft.com/office/officeart/2005/8/layout/process2"/>
    <dgm:cxn modelId="{6D88D6B4-5A1F-3C42-A31E-DFE4C232454C}" type="presOf" srcId="{CD813491-9B91-FC48-9F99-A26F121CCFE1}" destId="{65A8EA63-4ED8-4A45-B381-F5AFA56EA52A}" srcOrd="0" destOrd="0" presId="urn:microsoft.com/office/officeart/2005/8/layout/process2"/>
    <dgm:cxn modelId="{93FE17DB-EF5C-C945-835F-C406BEBC1385}" srcId="{B8661F8A-D9D1-4848-BA71-2F2E128C12B3}" destId="{D8914CB7-D64D-DD4D-8230-7DAE37C0DB6D}" srcOrd="3" destOrd="0" parTransId="{390B4177-DA0B-DB4C-B535-066F0B88F41D}" sibTransId="{DDD816C1-1C1A-B641-81CA-1833F941ADED}"/>
    <dgm:cxn modelId="{953DE894-85DA-2D47-8AE8-1D0E71DE1CD4}" type="presParOf" srcId="{1632CA79-B2EC-4840-87A2-1310250445BE}" destId="{65A8EA63-4ED8-4A45-B381-F5AFA56EA52A}" srcOrd="0" destOrd="0" presId="urn:microsoft.com/office/officeart/2005/8/layout/process2"/>
    <dgm:cxn modelId="{24B35902-FDCB-C845-820B-EE88F9D520EE}" type="presParOf" srcId="{1632CA79-B2EC-4840-87A2-1310250445BE}" destId="{DDF27E6C-BEA8-CE43-93DC-207099470D32}" srcOrd="1" destOrd="0" presId="urn:microsoft.com/office/officeart/2005/8/layout/process2"/>
    <dgm:cxn modelId="{470D4B83-DB18-5E41-BCB6-6931330C86C5}" type="presParOf" srcId="{DDF27E6C-BEA8-CE43-93DC-207099470D32}" destId="{BCC2C1A7-0AF1-DD42-9379-9A77466BAC76}" srcOrd="0" destOrd="0" presId="urn:microsoft.com/office/officeart/2005/8/layout/process2"/>
    <dgm:cxn modelId="{F7F11C62-28E4-1D40-8ED7-C93BCD2E241E}" type="presParOf" srcId="{1632CA79-B2EC-4840-87A2-1310250445BE}" destId="{AC0B2A7F-59AC-304D-9CA2-CFC1DFB539F5}" srcOrd="2" destOrd="0" presId="urn:microsoft.com/office/officeart/2005/8/layout/process2"/>
    <dgm:cxn modelId="{F03AECEA-7D70-AA46-9E8D-33E212E31274}" type="presParOf" srcId="{1632CA79-B2EC-4840-87A2-1310250445BE}" destId="{A5D30BDC-40C7-C341-BDB1-CFB5A0E0395C}" srcOrd="3" destOrd="0" presId="urn:microsoft.com/office/officeart/2005/8/layout/process2"/>
    <dgm:cxn modelId="{0B496CE7-21BA-3A45-9F04-75AC74551103}" type="presParOf" srcId="{A5D30BDC-40C7-C341-BDB1-CFB5A0E0395C}" destId="{F02A60B7-E1E9-B448-87CE-6458415D439A}" srcOrd="0" destOrd="0" presId="urn:microsoft.com/office/officeart/2005/8/layout/process2"/>
    <dgm:cxn modelId="{191F1BD0-0E1D-2B41-ACA5-9B8713058F0A}" type="presParOf" srcId="{1632CA79-B2EC-4840-87A2-1310250445BE}" destId="{486DAE70-25EC-2A42-A82F-7B6379D4774E}" srcOrd="4" destOrd="0" presId="urn:microsoft.com/office/officeart/2005/8/layout/process2"/>
    <dgm:cxn modelId="{631595E6-5AD7-6A49-8B17-FF530B4ED154}" type="presParOf" srcId="{1632CA79-B2EC-4840-87A2-1310250445BE}" destId="{C6E5E27C-7AC5-6F4C-B0B6-3C88AEAB247E}" srcOrd="5" destOrd="0" presId="urn:microsoft.com/office/officeart/2005/8/layout/process2"/>
    <dgm:cxn modelId="{16CE2715-47B8-5C41-A996-CA698FE2F21C}" type="presParOf" srcId="{C6E5E27C-7AC5-6F4C-B0B6-3C88AEAB247E}" destId="{AE5D0B19-D1B3-AF4A-B8ED-336272D647B2}" srcOrd="0" destOrd="0" presId="urn:microsoft.com/office/officeart/2005/8/layout/process2"/>
    <dgm:cxn modelId="{B319AEE5-3E25-9D42-BC6C-C146F023B366}" type="presParOf" srcId="{1632CA79-B2EC-4840-87A2-1310250445BE}" destId="{F42CE59A-F1BA-714F-990F-B075239E7AB7}" srcOrd="6" destOrd="0" presId="urn:microsoft.com/office/officeart/2005/8/layout/process2"/>
  </dgm:cxnLst>
  <dgm:bg>
    <a:noFill/>
  </dgm:bg>
  <dgm:whole>
    <a:ln w="12700">
      <a:solidFill>
        <a:schemeClr val="tx1"/>
      </a:solidFill>
    </a:ln>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8661F8A-D9D1-4848-BA71-2F2E128C12B3}" type="doc">
      <dgm:prSet loTypeId="urn:microsoft.com/office/officeart/2005/8/layout/process2" loCatId="" qsTypeId="urn:microsoft.com/office/officeart/2005/8/quickstyle/simple1" qsCatId="simple" csTypeId="urn:microsoft.com/office/officeart/2005/8/colors/accent2_5" csCatId="accent2" phldr="1"/>
      <dgm:spPr/>
      <dgm:t>
        <a:bodyPr/>
        <a:lstStyle/>
        <a:p>
          <a:endParaRPr lang="en-US"/>
        </a:p>
      </dgm:t>
    </dgm:pt>
    <dgm:pt modelId="{D52FE6F9-981F-7F46-89F7-E3CC08A360E4}">
      <dgm:prSet phldrT="[Text]"/>
      <dgm:spPr/>
      <dgm:t>
        <a:bodyPr/>
        <a:lstStyle/>
        <a:p>
          <a:r>
            <a:rPr lang="en-US" b="1" i="0" dirty="0"/>
            <a:t>PV-DM</a:t>
          </a:r>
          <a:endParaRPr lang="en-US" dirty="0"/>
        </a:p>
      </dgm:t>
    </dgm:pt>
    <dgm:pt modelId="{8F882513-2E37-4842-8544-67CE253C3367}" type="parTrans" cxnId="{4386DC4F-45AE-6C4D-B6C7-25ADC1991DE9}">
      <dgm:prSet/>
      <dgm:spPr/>
      <dgm:t>
        <a:bodyPr/>
        <a:lstStyle/>
        <a:p>
          <a:endParaRPr lang="en-US"/>
        </a:p>
      </dgm:t>
    </dgm:pt>
    <dgm:pt modelId="{C13AC7B8-E1DB-3E4C-9413-1A2D2830363A}" type="sibTrans" cxnId="{4386DC4F-45AE-6C4D-B6C7-25ADC1991DE9}">
      <dgm:prSet/>
      <dgm:spPr/>
      <dgm:t>
        <a:bodyPr/>
        <a:lstStyle/>
        <a:p>
          <a:endParaRPr lang="en-US"/>
        </a:p>
      </dgm:t>
    </dgm:pt>
    <dgm:pt modelId="{1632CA79-B2EC-4840-87A2-1310250445BE}" type="pres">
      <dgm:prSet presAssocID="{B8661F8A-D9D1-4848-BA71-2F2E128C12B3}" presName="linearFlow" presStyleCnt="0">
        <dgm:presLayoutVars>
          <dgm:resizeHandles val="exact"/>
        </dgm:presLayoutVars>
      </dgm:prSet>
      <dgm:spPr/>
    </dgm:pt>
    <dgm:pt modelId="{486DAE70-25EC-2A42-A82F-7B6379D4774E}" type="pres">
      <dgm:prSet presAssocID="{D52FE6F9-981F-7F46-89F7-E3CC08A360E4}" presName="node" presStyleLbl="node1" presStyleIdx="0" presStyleCnt="1">
        <dgm:presLayoutVars>
          <dgm:bulletEnabled val="1"/>
        </dgm:presLayoutVars>
      </dgm:prSet>
      <dgm:spPr/>
    </dgm:pt>
  </dgm:ptLst>
  <dgm:cxnLst>
    <dgm:cxn modelId="{77126D03-7BC1-1E44-9653-5C57AB0CE2E7}" type="presOf" srcId="{B8661F8A-D9D1-4848-BA71-2F2E128C12B3}" destId="{1632CA79-B2EC-4840-87A2-1310250445BE}" srcOrd="0" destOrd="0" presId="urn:microsoft.com/office/officeart/2005/8/layout/process2"/>
    <dgm:cxn modelId="{4990641B-E332-EA4D-96C9-89F5D03155D8}" type="presOf" srcId="{D52FE6F9-981F-7F46-89F7-E3CC08A360E4}" destId="{486DAE70-25EC-2A42-A82F-7B6379D4774E}" srcOrd="0" destOrd="0" presId="urn:microsoft.com/office/officeart/2005/8/layout/process2"/>
    <dgm:cxn modelId="{4386DC4F-45AE-6C4D-B6C7-25ADC1991DE9}" srcId="{B8661F8A-D9D1-4848-BA71-2F2E128C12B3}" destId="{D52FE6F9-981F-7F46-89F7-E3CC08A360E4}" srcOrd="0" destOrd="0" parTransId="{8F882513-2E37-4842-8544-67CE253C3367}" sibTransId="{C13AC7B8-E1DB-3E4C-9413-1A2D2830363A}"/>
    <dgm:cxn modelId="{191F1BD0-0E1D-2B41-ACA5-9B8713058F0A}" type="presParOf" srcId="{1632CA79-B2EC-4840-87A2-1310250445BE}" destId="{486DAE70-25EC-2A42-A82F-7B6379D4774E}" srcOrd="0" destOrd="0" presId="urn:microsoft.com/office/officeart/2005/8/layout/process2"/>
  </dgm:cxnLst>
  <dgm:bg>
    <a:noFill/>
  </dgm:bg>
  <dgm:whole>
    <a:ln w="12700">
      <a:solidFill>
        <a:schemeClr val="tx1"/>
      </a:solidFill>
    </a:ln>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1B3740B-72D6-AE46-9C15-233FE7AA105C}" type="doc">
      <dgm:prSet loTypeId="urn:microsoft.com/office/officeart/2005/8/layout/lProcess3" loCatId="" qsTypeId="urn:microsoft.com/office/officeart/2005/8/quickstyle/simple1" qsCatId="simple" csTypeId="urn:microsoft.com/office/officeart/2005/8/colors/accent2_3" csCatId="accent2" phldr="1"/>
      <dgm:spPr/>
      <dgm:t>
        <a:bodyPr/>
        <a:lstStyle/>
        <a:p>
          <a:endParaRPr lang="en-US"/>
        </a:p>
      </dgm:t>
    </dgm:pt>
    <dgm:pt modelId="{63F8A379-8120-B047-BE4E-2B051CFC5D03}">
      <dgm:prSet phldrT="[Text]"/>
      <dgm:spPr/>
      <dgm:t>
        <a:bodyPr/>
        <a:lstStyle/>
        <a:p>
          <a:r>
            <a:rPr lang="en-US" b="1" i="0" dirty="0"/>
            <a:t>Normalizing Text</a:t>
          </a:r>
          <a:endParaRPr lang="en-US" dirty="0"/>
        </a:p>
      </dgm:t>
    </dgm:pt>
    <dgm:pt modelId="{A7606A51-A783-B847-A4B8-67BDF7B60C0C}" type="parTrans" cxnId="{DAE3DD53-C476-BB4E-8775-C9846906165E}">
      <dgm:prSet/>
      <dgm:spPr/>
      <dgm:t>
        <a:bodyPr/>
        <a:lstStyle/>
        <a:p>
          <a:endParaRPr lang="en-US"/>
        </a:p>
      </dgm:t>
    </dgm:pt>
    <dgm:pt modelId="{4CD39BCB-0294-DD40-8613-67FBF6CE823A}" type="sibTrans" cxnId="{DAE3DD53-C476-BB4E-8775-C9846906165E}">
      <dgm:prSet/>
      <dgm:spPr/>
      <dgm:t>
        <a:bodyPr/>
        <a:lstStyle/>
        <a:p>
          <a:endParaRPr lang="en-US"/>
        </a:p>
      </dgm:t>
    </dgm:pt>
    <dgm:pt modelId="{4B52BABA-2962-B04B-83A1-B169685F9D75}">
      <dgm:prSet phldrT="[Text]" custT="1"/>
      <dgm:spPr/>
      <dgm:t>
        <a:bodyPr/>
        <a:lstStyle/>
        <a:p>
          <a:r>
            <a:rPr lang="en-US" sz="1800" dirty="0"/>
            <a:t>Lowercase, punctation, numerical characters, </a:t>
          </a:r>
          <a:r>
            <a:rPr lang="en-US" sz="1800" dirty="0" err="1"/>
            <a:t>stopwords</a:t>
          </a:r>
          <a:endParaRPr lang="en-US" sz="1800" dirty="0"/>
        </a:p>
      </dgm:t>
    </dgm:pt>
    <dgm:pt modelId="{9F547201-FCA2-714D-9642-7977BF1B8FA1}" type="parTrans" cxnId="{341AA7F6-7C5E-C64C-A7D0-0403540C4F89}">
      <dgm:prSet/>
      <dgm:spPr/>
      <dgm:t>
        <a:bodyPr/>
        <a:lstStyle/>
        <a:p>
          <a:endParaRPr lang="en-US"/>
        </a:p>
      </dgm:t>
    </dgm:pt>
    <dgm:pt modelId="{B27F7F08-7289-514A-8EA9-A588A32DE11E}" type="sibTrans" cxnId="{341AA7F6-7C5E-C64C-A7D0-0403540C4F89}">
      <dgm:prSet/>
      <dgm:spPr/>
      <dgm:t>
        <a:bodyPr/>
        <a:lstStyle/>
        <a:p>
          <a:endParaRPr lang="en-US"/>
        </a:p>
      </dgm:t>
    </dgm:pt>
    <dgm:pt modelId="{2D358447-C130-0145-A7EE-BFFAFE095396}">
      <dgm:prSet phldrT="[Text]"/>
      <dgm:spPr/>
      <dgm:t>
        <a:bodyPr/>
        <a:lstStyle/>
        <a:p>
          <a:r>
            <a:rPr lang="en-US" b="1" i="0" dirty="0"/>
            <a:t>Building a Dictionary</a:t>
          </a:r>
          <a:endParaRPr lang="en-US" dirty="0"/>
        </a:p>
      </dgm:t>
    </dgm:pt>
    <dgm:pt modelId="{26A4046B-F11F-F148-8C97-AB2FD27576BE}" type="parTrans" cxnId="{67022FA1-B9E8-2944-B62D-658E452E4DE8}">
      <dgm:prSet/>
      <dgm:spPr/>
      <dgm:t>
        <a:bodyPr/>
        <a:lstStyle/>
        <a:p>
          <a:endParaRPr lang="en-US"/>
        </a:p>
      </dgm:t>
    </dgm:pt>
    <dgm:pt modelId="{58921CDB-816F-174C-BE4F-423A9BC1E084}" type="sibTrans" cxnId="{67022FA1-B9E8-2944-B62D-658E452E4DE8}">
      <dgm:prSet/>
      <dgm:spPr/>
      <dgm:t>
        <a:bodyPr/>
        <a:lstStyle/>
        <a:p>
          <a:endParaRPr lang="en-US"/>
        </a:p>
      </dgm:t>
    </dgm:pt>
    <dgm:pt modelId="{8D9E30CA-D74D-994D-90A3-1CCAD7BEFF6B}">
      <dgm:prSet phldrT="[Text]" custT="1"/>
      <dgm:spPr/>
      <dgm:t>
        <a:bodyPr/>
        <a:lstStyle/>
        <a:p>
          <a:r>
            <a:rPr lang="en-US" sz="1800" b="0" i="0" dirty="0"/>
            <a:t>This dictionary maps words to unique integer indices </a:t>
          </a:r>
          <a:endParaRPr lang="en-US" sz="1800" dirty="0"/>
        </a:p>
      </dgm:t>
    </dgm:pt>
    <dgm:pt modelId="{5A17CA1F-1370-3246-A012-2F1D3989FFD6}" type="parTrans" cxnId="{03CA29D2-0ABD-864A-9CEF-624D38AE88D4}">
      <dgm:prSet/>
      <dgm:spPr/>
      <dgm:t>
        <a:bodyPr/>
        <a:lstStyle/>
        <a:p>
          <a:endParaRPr lang="en-US"/>
        </a:p>
      </dgm:t>
    </dgm:pt>
    <dgm:pt modelId="{CA23BF60-5826-1A4A-B05F-982CC420AE7C}" type="sibTrans" cxnId="{03CA29D2-0ABD-864A-9CEF-624D38AE88D4}">
      <dgm:prSet/>
      <dgm:spPr/>
      <dgm:t>
        <a:bodyPr/>
        <a:lstStyle/>
        <a:p>
          <a:endParaRPr lang="en-US"/>
        </a:p>
      </dgm:t>
    </dgm:pt>
    <dgm:pt modelId="{902B5813-357E-C84D-AF27-5F3D9B7DF3A2}">
      <dgm:prSet phldrT="[Text]"/>
      <dgm:spPr/>
      <dgm:t>
        <a:bodyPr/>
        <a:lstStyle/>
        <a:p>
          <a:r>
            <a:rPr lang="en-US" b="1" i="0" dirty="0"/>
            <a:t>Converting Text to Numbers</a:t>
          </a:r>
          <a:endParaRPr lang="en-US" dirty="0"/>
        </a:p>
      </dgm:t>
    </dgm:pt>
    <dgm:pt modelId="{1907C5A3-2AD6-A843-99B9-B5153660F779}" type="parTrans" cxnId="{15D40DB5-5476-D145-A3FE-0943B051A6CC}">
      <dgm:prSet/>
      <dgm:spPr/>
      <dgm:t>
        <a:bodyPr/>
        <a:lstStyle/>
        <a:p>
          <a:endParaRPr lang="en-US"/>
        </a:p>
      </dgm:t>
    </dgm:pt>
    <dgm:pt modelId="{F03358F9-FFF3-C04E-A4B4-CCECCEBBAA6D}" type="sibTrans" cxnId="{15D40DB5-5476-D145-A3FE-0943B051A6CC}">
      <dgm:prSet/>
      <dgm:spPr/>
      <dgm:t>
        <a:bodyPr/>
        <a:lstStyle/>
        <a:p>
          <a:endParaRPr lang="en-US"/>
        </a:p>
      </dgm:t>
    </dgm:pt>
    <dgm:pt modelId="{D04189D5-26E3-C041-997F-F6906ED5FAA0}">
      <dgm:prSet phldrT="[Text]" custT="1"/>
      <dgm:spPr/>
      <dgm:t>
        <a:bodyPr/>
        <a:lstStyle/>
        <a:p>
          <a:r>
            <a:rPr lang="en-US" sz="1800" b="0" i="0" dirty="0"/>
            <a:t>convert the normalized text data into lists of integers according to the word dictionary</a:t>
          </a:r>
          <a:endParaRPr lang="en-US" sz="1800" dirty="0"/>
        </a:p>
      </dgm:t>
    </dgm:pt>
    <dgm:pt modelId="{E71A099F-FA17-A041-B3E9-A72F6E6507C9}" type="parTrans" cxnId="{7B9E96C6-5F4D-744D-B6FC-40286CFB3842}">
      <dgm:prSet/>
      <dgm:spPr/>
      <dgm:t>
        <a:bodyPr/>
        <a:lstStyle/>
        <a:p>
          <a:endParaRPr lang="en-US"/>
        </a:p>
      </dgm:t>
    </dgm:pt>
    <dgm:pt modelId="{241C3387-B903-2A44-8D23-62478ABC6AEA}" type="sibTrans" cxnId="{7B9E96C6-5F4D-744D-B6FC-40286CFB3842}">
      <dgm:prSet/>
      <dgm:spPr/>
      <dgm:t>
        <a:bodyPr/>
        <a:lstStyle/>
        <a:p>
          <a:endParaRPr lang="en-US"/>
        </a:p>
      </dgm:t>
    </dgm:pt>
    <dgm:pt modelId="{A188918D-B743-1E43-9A46-D378649BB057}">
      <dgm:prSet phldrT="[Text]"/>
      <dgm:spPr/>
      <dgm:t>
        <a:bodyPr/>
        <a:lstStyle/>
        <a:p>
          <a:r>
            <a:rPr lang="en-US" b="1" i="0" dirty="0"/>
            <a:t>Selecting Validation Words</a:t>
          </a:r>
          <a:endParaRPr lang="en-US" dirty="0"/>
        </a:p>
      </dgm:t>
    </dgm:pt>
    <dgm:pt modelId="{06E774EF-8555-1A4C-AB6A-B513B6A81578}" type="parTrans" cxnId="{BAA11CE7-49BA-EB43-893F-5AEF1E2950D6}">
      <dgm:prSet/>
      <dgm:spPr/>
      <dgm:t>
        <a:bodyPr/>
        <a:lstStyle/>
        <a:p>
          <a:endParaRPr lang="en-US"/>
        </a:p>
      </dgm:t>
    </dgm:pt>
    <dgm:pt modelId="{69416F93-1DBB-2A4F-B57D-5B63B22D963A}" type="sibTrans" cxnId="{BAA11CE7-49BA-EB43-893F-5AEF1E2950D6}">
      <dgm:prSet/>
      <dgm:spPr/>
      <dgm:t>
        <a:bodyPr/>
        <a:lstStyle/>
        <a:p>
          <a:endParaRPr lang="en-US"/>
        </a:p>
      </dgm:t>
    </dgm:pt>
    <dgm:pt modelId="{CAA00446-842D-E848-8193-FE73A1533445}">
      <dgm:prSet phldrT="[Text]" custT="1"/>
      <dgm:spPr/>
      <dgm:t>
        <a:bodyPr/>
        <a:lstStyle/>
        <a:p>
          <a:r>
            <a:rPr lang="en-US" sz="1800" b="0" i="0" dirty="0"/>
            <a:t>These words are used later to validate the model during training</a:t>
          </a:r>
          <a:endParaRPr lang="en-US" sz="1800" dirty="0"/>
        </a:p>
      </dgm:t>
    </dgm:pt>
    <dgm:pt modelId="{A0D7E243-EF97-2A42-834F-A484A4CDB78C}" type="parTrans" cxnId="{AB2DA638-4F9E-1648-8123-CCA2C4A69435}">
      <dgm:prSet/>
      <dgm:spPr/>
      <dgm:t>
        <a:bodyPr/>
        <a:lstStyle/>
        <a:p>
          <a:endParaRPr lang="en-US"/>
        </a:p>
      </dgm:t>
    </dgm:pt>
    <dgm:pt modelId="{B90583FA-4B9F-F745-9D1A-8D3FCB4C6FCF}" type="sibTrans" cxnId="{AB2DA638-4F9E-1648-8123-CCA2C4A69435}">
      <dgm:prSet/>
      <dgm:spPr/>
      <dgm:t>
        <a:bodyPr/>
        <a:lstStyle/>
        <a:p>
          <a:endParaRPr lang="en-US"/>
        </a:p>
      </dgm:t>
    </dgm:pt>
    <dgm:pt modelId="{7E272DA2-5845-BC4E-8FF8-AACCF571EE6C}" type="pres">
      <dgm:prSet presAssocID="{41B3740B-72D6-AE46-9C15-233FE7AA105C}" presName="Name0" presStyleCnt="0">
        <dgm:presLayoutVars>
          <dgm:chPref val="3"/>
          <dgm:dir/>
          <dgm:animLvl val="lvl"/>
          <dgm:resizeHandles/>
        </dgm:presLayoutVars>
      </dgm:prSet>
      <dgm:spPr/>
    </dgm:pt>
    <dgm:pt modelId="{3BEFB6F6-0762-0845-B37B-85A6F2B70B41}" type="pres">
      <dgm:prSet presAssocID="{63F8A379-8120-B047-BE4E-2B051CFC5D03}" presName="horFlow" presStyleCnt="0"/>
      <dgm:spPr/>
    </dgm:pt>
    <dgm:pt modelId="{9D791DD0-8D33-DB46-BEFB-79EB91E6CD92}" type="pres">
      <dgm:prSet presAssocID="{63F8A379-8120-B047-BE4E-2B051CFC5D03}" presName="bigChev" presStyleLbl="node1" presStyleIdx="0" presStyleCnt="4"/>
      <dgm:spPr/>
    </dgm:pt>
    <dgm:pt modelId="{0F26E80E-1906-7B48-93C1-97C9A9D8A5A0}" type="pres">
      <dgm:prSet presAssocID="{9F547201-FCA2-714D-9642-7977BF1B8FA1}" presName="parTrans" presStyleCnt="0"/>
      <dgm:spPr/>
    </dgm:pt>
    <dgm:pt modelId="{1D99A7C5-C99E-C343-B4C3-FD869638FD3E}" type="pres">
      <dgm:prSet presAssocID="{4B52BABA-2962-B04B-83A1-B169685F9D75}" presName="node" presStyleLbl="alignAccFollowNode1" presStyleIdx="0" presStyleCnt="4" custScaleX="314875">
        <dgm:presLayoutVars>
          <dgm:bulletEnabled val="1"/>
        </dgm:presLayoutVars>
      </dgm:prSet>
      <dgm:spPr/>
    </dgm:pt>
    <dgm:pt modelId="{7B7DECD2-DE5E-D641-8E7E-50B36D1B96AB}" type="pres">
      <dgm:prSet presAssocID="{63F8A379-8120-B047-BE4E-2B051CFC5D03}" presName="vSp" presStyleCnt="0"/>
      <dgm:spPr/>
    </dgm:pt>
    <dgm:pt modelId="{62F5BEFB-320F-AA4E-87F7-AF27A9BF9C06}" type="pres">
      <dgm:prSet presAssocID="{2D358447-C130-0145-A7EE-BFFAFE095396}" presName="horFlow" presStyleCnt="0"/>
      <dgm:spPr/>
    </dgm:pt>
    <dgm:pt modelId="{C1A06138-09B4-E147-8771-906695EA7C6F}" type="pres">
      <dgm:prSet presAssocID="{2D358447-C130-0145-A7EE-BFFAFE095396}" presName="bigChev" presStyleLbl="node1" presStyleIdx="1" presStyleCnt="4"/>
      <dgm:spPr/>
    </dgm:pt>
    <dgm:pt modelId="{2AEB3D52-D9E0-7B4F-A0FC-0A0522651683}" type="pres">
      <dgm:prSet presAssocID="{5A17CA1F-1370-3246-A012-2F1D3989FFD6}" presName="parTrans" presStyleCnt="0"/>
      <dgm:spPr/>
    </dgm:pt>
    <dgm:pt modelId="{B6A3C62F-838F-324C-9A1C-421017189718}" type="pres">
      <dgm:prSet presAssocID="{8D9E30CA-D74D-994D-90A3-1CCAD7BEFF6B}" presName="node" presStyleLbl="alignAccFollowNode1" presStyleIdx="1" presStyleCnt="4" custScaleX="314875">
        <dgm:presLayoutVars>
          <dgm:bulletEnabled val="1"/>
        </dgm:presLayoutVars>
      </dgm:prSet>
      <dgm:spPr/>
    </dgm:pt>
    <dgm:pt modelId="{1E052464-9599-4D4E-93B6-01B18A3C7B00}" type="pres">
      <dgm:prSet presAssocID="{2D358447-C130-0145-A7EE-BFFAFE095396}" presName="vSp" presStyleCnt="0"/>
      <dgm:spPr/>
    </dgm:pt>
    <dgm:pt modelId="{93F334FA-21C2-8041-B7D4-F694D803147E}" type="pres">
      <dgm:prSet presAssocID="{902B5813-357E-C84D-AF27-5F3D9B7DF3A2}" presName="horFlow" presStyleCnt="0"/>
      <dgm:spPr/>
    </dgm:pt>
    <dgm:pt modelId="{1FBAA934-AB00-4146-BB9D-AB13B9F2A74D}" type="pres">
      <dgm:prSet presAssocID="{902B5813-357E-C84D-AF27-5F3D9B7DF3A2}" presName="bigChev" presStyleLbl="node1" presStyleIdx="2" presStyleCnt="4"/>
      <dgm:spPr/>
    </dgm:pt>
    <dgm:pt modelId="{72ACB89C-AB3E-C543-8801-5194C152C92E}" type="pres">
      <dgm:prSet presAssocID="{E71A099F-FA17-A041-B3E9-A72F6E6507C9}" presName="parTrans" presStyleCnt="0"/>
      <dgm:spPr/>
    </dgm:pt>
    <dgm:pt modelId="{0279214F-E920-D44F-8CE5-CD2496C39EF6}" type="pres">
      <dgm:prSet presAssocID="{D04189D5-26E3-C041-997F-F6906ED5FAA0}" presName="node" presStyleLbl="alignAccFollowNode1" presStyleIdx="2" presStyleCnt="4" custScaleX="314875">
        <dgm:presLayoutVars>
          <dgm:bulletEnabled val="1"/>
        </dgm:presLayoutVars>
      </dgm:prSet>
      <dgm:spPr/>
    </dgm:pt>
    <dgm:pt modelId="{7D1F0218-0847-E947-AB2C-A9A6FEE56BB4}" type="pres">
      <dgm:prSet presAssocID="{902B5813-357E-C84D-AF27-5F3D9B7DF3A2}" presName="vSp" presStyleCnt="0"/>
      <dgm:spPr/>
    </dgm:pt>
    <dgm:pt modelId="{0AE685EA-5667-584E-94E6-C50F1A4C6672}" type="pres">
      <dgm:prSet presAssocID="{A188918D-B743-1E43-9A46-D378649BB057}" presName="horFlow" presStyleCnt="0"/>
      <dgm:spPr/>
    </dgm:pt>
    <dgm:pt modelId="{834D5AD8-E265-CC4B-9465-E0F25037FA7B}" type="pres">
      <dgm:prSet presAssocID="{A188918D-B743-1E43-9A46-D378649BB057}" presName="bigChev" presStyleLbl="node1" presStyleIdx="3" presStyleCnt="4"/>
      <dgm:spPr/>
    </dgm:pt>
    <dgm:pt modelId="{F07A0A88-0BED-794B-BC8D-CCA08DA24147}" type="pres">
      <dgm:prSet presAssocID="{A0D7E243-EF97-2A42-834F-A484A4CDB78C}" presName="parTrans" presStyleCnt="0"/>
      <dgm:spPr/>
    </dgm:pt>
    <dgm:pt modelId="{DECE13F7-012D-E545-BAFD-4601F1374A3F}" type="pres">
      <dgm:prSet presAssocID="{CAA00446-842D-E848-8193-FE73A1533445}" presName="node" presStyleLbl="alignAccFollowNode1" presStyleIdx="3" presStyleCnt="4" custScaleX="314875">
        <dgm:presLayoutVars>
          <dgm:bulletEnabled val="1"/>
        </dgm:presLayoutVars>
      </dgm:prSet>
      <dgm:spPr/>
    </dgm:pt>
  </dgm:ptLst>
  <dgm:cxnLst>
    <dgm:cxn modelId="{26A7950D-7AC4-6C43-B7EE-6F1BA789B002}" type="presOf" srcId="{D04189D5-26E3-C041-997F-F6906ED5FAA0}" destId="{0279214F-E920-D44F-8CE5-CD2496C39EF6}" srcOrd="0" destOrd="0" presId="urn:microsoft.com/office/officeart/2005/8/layout/lProcess3"/>
    <dgm:cxn modelId="{1D591F17-64DC-0A46-9251-244DE9B03AC4}" type="presOf" srcId="{2D358447-C130-0145-A7EE-BFFAFE095396}" destId="{C1A06138-09B4-E147-8771-906695EA7C6F}" srcOrd="0" destOrd="0" presId="urn:microsoft.com/office/officeart/2005/8/layout/lProcess3"/>
    <dgm:cxn modelId="{6F00372F-B055-DC4B-868A-098014658FD6}" type="presOf" srcId="{4B52BABA-2962-B04B-83A1-B169685F9D75}" destId="{1D99A7C5-C99E-C343-B4C3-FD869638FD3E}" srcOrd="0" destOrd="0" presId="urn:microsoft.com/office/officeart/2005/8/layout/lProcess3"/>
    <dgm:cxn modelId="{096D0235-21C4-934B-BCE9-64FCEB2F957E}" type="presOf" srcId="{902B5813-357E-C84D-AF27-5F3D9B7DF3A2}" destId="{1FBAA934-AB00-4146-BB9D-AB13B9F2A74D}" srcOrd="0" destOrd="0" presId="urn:microsoft.com/office/officeart/2005/8/layout/lProcess3"/>
    <dgm:cxn modelId="{AB2DA638-4F9E-1648-8123-CCA2C4A69435}" srcId="{A188918D-B743-1E43-9A46-D378649BB057}" destId="{CAA00446-842D-E848-8193-FE73A1533445}" srcOrd="0" destOrd="0" parTransId="{A0D7E243-EF97-2A42-834F-A484A4CDB78C}" sibTransId="{B90583FA-4B9F-F745-9D1A-8D3FCB4C6FCF}"/>
    <dgm:cxn modelId="{224E4F52-E8E2-8B4B-8897-520A8928DA24}" type="presOf" srcId="{63F8A379-8120-B047-BE4E-2B051CFC5D03}" destId="{9D791DD0-8D33-DB46-BEFB-79EB91E6CD92}" srcOrd="0" destOrd="0" presId="urn:microsoft.com/office/officeart/2005/8/layout/lProcess3"/>
    <dgm:cxn modelId="{624E7252-CBFC-8642-B5D4-33C2EF7134EC}" type="presOf" srcId="{41B3740B-72D6-AE46-9C15-233FE7AA105C}" destId="{7E272DA2-5845-BC4E-8FF8-AACCF571EE6C}" srcOrd="0" destOrd="0" presId="urn:microsoft.com/office/officeart/2005/8/layout/lProcess3"/>
    <dgm:cxn modelId="{DAE3DD53-C476-BB4E-8775-C9846906165E}" srcId="{41B3740B-72D6-AE46-9C15-233FE7AA105C}" destId="{63F8A379-8120-B047-BE4E-2B051CFC5D03}" srcOrd="0" destOrd="0" parTransId="{A7606A51-A783-B847-A4B8-67BDF7B60C0C}" sibTransId="{4CD39BCB-0294-DD40-8613-67FBF6CE823A}"/>
    <dgm:cxn modelId="{5DCE9A54-C07D-5742-9F01-E26DA0CE66BC}" type="presOf" srcId="{CAA00446-842D-E848-8193-FE73A1533445}" destId="{DECE13F7-012D-E545-BAFD-4601F1374A3F}" srcOrd="0" destOrd="0" presId="urn:microsoft.com/office/officeart/2005/8/layout/lProcess3"/>
    <dgm:cxn modelId="{2B5EE681-9070-EE47-B60D-CD518D384AC7}" type="presOf" srcId="{8D9E30CA-D74D-994D-90A3-1CCAD7BEFF6B}" destId="{B6A3C62F-838F-324C-9A1C-421017189718}" srcOrd="0" destOrd="0" presId="urn:microsoft.com/office/officeart/2005/8/layout/lProcess3"/>
    <dgm:cxn modelId="{67022FA1-B9E8-2944-B62D-658E452E4DE8}" srcId="{41B3740B-72D6-AE46-9C15-233FE7AA105C}" destId="{2D358447-C130-0145-A7EE-BFFAFE095396}" srcOrd="1" destOrd="0" parTransId="{26A4046B-F11F-F148-8C97-AB2FD27576BE}" sibTransId="{58921CDB-816F-174C-BE4F-423A9BC1E084}"/>
    <dgm:cxn modelId="{BAFB2DA9-405D-5147-B2F6-AD21892CB92A}" type="presOf" srcId="{A188918D-B743-1E43-9A46-D378649BB057}" destId="{834D5AD8-E265-CC4B-9465-E0F25037FA7B}" srcOrd="0" destOrd="0" presId="urn:microsoft.com/office/officeart/2005/8/layout/lProcess3"/>
    <dgm:cxn modelId="{15D40DB5-5476-D145-A3FE-0943B051A6CC}" srcId="{41B3740B-72D6-AE46-9C15-233FE7AA105C}" destId="{902B5813-357E-C84D-AF27-5F3D9B7DF3A2}" srcOrd="2" destOrd="0" parTransId="{1907C5A3-2AD6-A843-99B9-B5153660F779}" sibTransId="{F03358F9-FFF3-C04E-A4B4-CCECCEBBAA6D}"/>
    <dgm:cxn modelId="{7B9E96C6-5F4D-744D-B6FC-40286CFB3842}" srcId="{902B5813-357E-C84D-AF27-5F3D9B7DF3A2}" destId="{D04189D5-26E3-C041-997F-F6906ED5FAA0}" srcOrd="0" destOrd="0" parTransId="{E71A099F-FA17-A041-B3E9-A72F6E6507C9}" sibTransId="{241C3387-B903-2A44-8D23-62478ABC6AEA}"/>
    <dgm:cxn modelId="{03CA29D2-0ABD-864A-9CEF-624D38AE88D4}" srcId="{2D358447-C130-0145-A7EE-BFFAFE095396}" destId="{8D9E30CA-D74D-994D-90A3-1CCAD7BEFF6B}" srcOrd="0" destOrd="0" parTransId="{5A17CA1F-1370-3246-A012-2F1D3989FFD6}" sibTransId="{CA23BF60-5826-1A4A-B05F-982CC420AE7C}"/>
    <dgm:cxn modelId="{BAA11CE7-49BA-EB43-893F-5AEF1E2950D6}" srcId="{41B3740B-72D6-AE46-9C15-233FE7AA105C}" destId="{A188918D-B743-1E43-9A46-D378649BB057}" srcOrd="3" destOrd="0" parTransId="{06E774EF-8555-1A4C-AB6A-B513B6A81578}" sibTransId="{69416F93-1DBB-2A4F-B57D-5B63B22D963A}"/>
    <dgm:cxn modelId="{341AA7F6-7C5E-C64C-A7D0-0403540C4F89}" srcId="{63F8A379-8120-B047-BE4E-2B051CFC5D03}" destId="{4B52BABA-2962-B04B-83A1-B169685F9D75}" srcOrd="0" destOrd="0" parTransId="{9F547201-FCA2-714D-9642-7977BF1B8FA1}" sibTransId="{B27F7F08-7289-514A-8EA9-A588A32DE11E}"/>
    <dgm:cxn modelId="{DF1813F3-8E8A-2D4F-9510-ADA29F8D397E}" type="presParOf" srcId="{7E272DA2-5845-BC4E-8FF8-AACCF571EE6C}" destId="{3BEFB6F6-0762-0845-B37B-85A6F2B70B41}" srcOrd="0" destOrd="0" presId="urn:microsoft.com/office/officeart/2005/8/layout/lProcess3"/>
    <dgm:cxn modelId="{BE5B962B-33E5-FE40-B635-F166D1054E7D}" type="presParOf" srcId="{3BEFB6F6-0762-0845-B37B-85A6F2B70B41}" destId="{9D791DD0-8D33-DB46-BEFB-79EB91E6CD92}" srcOrd="0" destOrd="0" presId="urn:microsoft.com/office/officeart/2005/8/layout/lProcess3"/>
    <dgm:cxn modelId="{C8AFA507-AAAE-104D-B4A5-9CB2E185B189}" type="presParOf" srcId="{3BEFB6F6-0762-0845-B37B-85A6F2B70B41}" destId="{0F26E80E-1906-7B48-93C1-97C9A9D8A5A0}" srcOrd="1" destOrd="0" presId="urn:microsoft.com/office/officeart/2005/8/layout/lProcess3"/>
    <dgm:cxn modelId="{8126720A-F684-894A-97F9-170347F558A1}" type="presParOf" srcId="{3BEFB6F6-0762-0845-B37B-85A6F2B70B41}" destId="{1D99A7C5-C99E-C343-B4C3-FD869638FD3E}" srcOrd="2" destOrd="0" presId="urn:microsoft.com/office/officeart/2005/8/layout/lProcess3"/>
    <dgm:cxn modelId="{0253DCCC-3FEB-9E46-BA9B-C7F155E208DA}" type="presParOf" srcId="{7E272DA2-5845-BC4E-8FF8-AACCF571EE6C}" destId="{7B7DECD2-DE5E-D641-8E7E-50B36D1B96AB}" srcOrd="1" destOrd="0" presId="urn:microsoft.com/office/officeart/2005/8/layout/lProcess3"/>
    <dgm:cxn modelId="{D99652CD-16B6-D94D-87CA-048CBA4A445D}" type="presParOf" srcId="{7E272DA2-5845-BC4E-8FF8-AACCF571EE6C}" destId="{62F5BEFB-320F-AA4E-87F7-AF27A9BF9C06}" srcOrd="2" destOrd="0" presId="urn:microsoft.com/office/officeart/2005/8/layout/lProcess3"/>
    <dgm:cxn modelId="{386F577B-39AC-D443-B5A0-526439FCDA7A}" type="presParOf" srcId="{62F5BEFB-320F-AA4E-87F7-AF27A9BF9C06}" destId="{C1A06138-09B4-E147-8771-906695EA7C6F}" srcOrd="0" destOrd="0" presId="urn:microsoft.com/office/officeart/2005/8/layout/lProcess3"/>
    <dgm:cxn modelId="{3923A951-BD25-4C41-ADB5-21DC8367310F}" type="presParOf" srcId="{62F5BEFB-320F-AA4E-87F7-AF27A9BF9C06}" destId="{2AEB3D52-D9E0-7B4F-A0FC-0A0522651683}" srcOrd="1" destOrd="0" presId="urn:microsoft.com/office/officeart/2005/8/layout/lProcess3"/>
    <dgm:cxn modelId="{6E041EFA-D57A-5745-8F47-3E3B3C6D86D5}" type="presParOf" srcId="{62F5BEFB-320F-AA4E-87F7-AF27A9BF9C06}" destId="{B6A3C62F-838F-324C-9A1C-421017189718}" srcOrd="2" destOrd="0" presId="urn:microsoft.com/office/officeart/2005/8/layout/lProcess3"/>
    <dgm:cxn modelId="{FA04D82A-0D70-F149-9EEB-3B496BB72FE7}" type="presParOf" srcId="{7E272DA2-5845-BC4E-8FF8-AACCF571EE6C}" destId="{1E052464-9599-4D4E-93B6-01B18A3C7B00}" srcOrd="3" destOrd="0" presId="urn:microsoft.com/office/officeart/2005/8/layout/lProcess3"/>
    <dgm:cxn modelId="{3C9CB152-7BDC-8B4D-8706-3AC0894789EA}" type="presParOf" srcId="{7E272DA2-5845-BC4E-8FF8-AACCF571EE6C}" destId="{93F334FA-21C2-8041-B7D4-F694D803147E}" srcOrd="4" destOrd="0" presId="urn:microsoft.com/office/officeart/2005/8/layout/lProcess3"/>
    <dgm:cxn modelId="{4CC69739-74CE-A14D-8E23-A4446CA100F6}" type="presParOf" srcId="{93F334FA-21C2-8041-B7D4-F694D803147E}" destId="{1FBAA934-AB00-4146-BB9D-AB13B9F2A74D}" srcOrd="0" destOrd="0" presId="urn:microsoft.com/office/officeart/2005/8/layout/lProcess3"/>
    <dgm:cxn modelId="{D6709809-FD2D-EB4A-9F89-6B9F41AA8F88}" type="presParOf" srcId="{93F334FA-21C2-8041-B7D4-F694D803147E}" destId="{72ACB89C-AB3E-C543-8801-5194C152C92E}" srcOrd="1" destOrd="0" presId="urn:microsoft.com/office/officeart/2005/8/layout/lProcess3"/>
    <dgm:cxn modelId="{7CF839F5-A6F8-CA49-BD57-A850CDF517A3}" type="presParOf" srcId="{93F334FA-21C2-8041-B7D4-F694D803147E}" destId="{0279214F-E920-D44F-8CE5-CD2496C39EF6}" srcOrd="2" destOrd="0" presId="urn:microsoft.com/office/officeart/2005/8/layout/lProcess3"/>
    <dgm:cxn modelId="{4967A5D4-78CC-DA48-BABA-762C6A0789DE}" type="presParOf" srcId="{7E272DA2-5845-BC4E-8FF8-AACCF571EE6C}" destId="{7D1F0218-0847-E947-AB2C-A9A6FEE56BB4}" srcOrd="5" destOrd="0" presId="urn:microsoft.com/office/officeart/2005/8/layout/lProcess3"/>
    <dgm:cxn modelId="{0CD161D2-E3C1-B543-8394-A8A6363027D6}" type="presParOf" srcId="{7E272DA2-5845-BC4E-8FF8-AACCF571EE6C}" destId="{0AE685EA-5667-584E-94E6-C50F1A4C6672}" srcOrd="6" destOrd="0" presId="urn:microsoft.com/office/officeart/2005/8/layout/lProcess3"/>
    <dgm:cxn modelId="{0D82AF0A-1C7C-964B-A3F9-27CFA1CD6BAA}" type="presParOf" srcId="{0AE685EA-5667-584E-94E6-C50F1A4C6672}" destId="{834D5AD8-E265-CC4B-9465-E0F25037FA7B}" srcOrd="0" destOrd="0" presId="urn:microsoft.com/office/officeart/2005/8/layout/lProcess3"/>
    <dgm:cxn modelId="{2FEAFC4F-D8B8-8A46-85EB-DDA9FBF5D0BD}" type="presParOf" srcId="{0AE685EA-5667-584E-94E6-C50F1A4C6672}" destId="{F07A0A88-0BED-794B-BC8D-CCA08DA24147}" srcOrd="1" destOrd="0" presId="urn:microsoft.com/office/officeart/2005/8/layout/lProcess3"/>
    <dgm:cxn modelId="{B9F576E7-9E58-2742-B686-328A4579AD90}" type="presParOf" srcId="{0AE685EA-5667-584E-94E6-C50F1A4C6672}" destId="{DECE13F7-012D-E545-BAFD-4601F1374A3F}" srcOrd="2" destOrd="0" presId="urn:microsoft.com/office/officeart/2005/8/layout/l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12AC5C2-ECB4-1A4D-AF8F-A0A7682C2D3E}" type="doc">
      <dgm:prSet loTypeId="urn:microsoft.com/office/officeart/2008/layout/VerticalCurvedList" loCatId="" qsTypeId="urn:microsoft.com/office/officeart/2005/8/quickstyle/simple2" qsCatId="simple" csTypeId="urn:microsoft.com/office/officeart/2005/8/colors/colorful1" csCatId="colorful" phldr="1"/>
      <dgm:spPr/>
      <dgm:t>
        <a:bodyPr/>
        <a:lstStyle/>
        <a:p>
          <a:endParaRPr lang="en-US"/>
        </a:p>
      </dgm:t>
    </dgm:pt>
    <dgm:pt modelId="{09259F2B-0DC5-FC42-9016-888591ABC09D}">
      <dgm:prSet phldrT="[Text]"/>
      <dgm:spPr/>
      <dgm:t>
        <a:bodyPr/>
        <a:lstStyle/>
        <a:p>
          <a:r>
            <a:rPr lang="en-US" b="1" i="0"/>
            <a:t>Concatenation of Word and Document Embeddings</a:t>
          </a:r>
          <a:endParaRPr lang="en-US"/>
        </a:p>
      </dgm:t>
    </dgm:pt>
    <dgm:pt modelId="{0B4770ED-B1A8-7143-8E04-ED88132681A0}" type="parTrans" cxnId="{80991B78-F43E-EB42-8242-0D2423C9DE84}">
      <dgm:prSet/>
      <dgm:spPr/>
      <dgm:t>
        <a:bodyPr/>
        <a:lstStyle/>
        <a:p>
          <a:endParaRPr lang="en-US"/>
        </a:p>
      </dgm:t>
    </dgm:pt>
    <dgm:pt modelId="{619C010C-3D05-3641-A753-036907520376}" type="sibTrans" cxnId="{80991B78-F43E-EB42-8242-0D2423C9DE84}">
      <dgm:prSet/>
      <dgm:spPr/>
      <dgm:t>
        <a:bodyPr/>
        <a:lstStyle/>
        <a:p>
          <a:endParaRPr lang="en-US"/>
        </a:p>
      </dgm:t>
    </dgm:pt>
    <dgm:pt modelId="{4949C15D-3F9E-4D44-895F-650DD1F46B1F}" type="pres">
      <dgm:prSet presAssocID="{C12AC5C2-ECB4-1A4D-AF8F-A0A7682C2D3E}" presName="Name0" presStyleCnt="0">
        <dgm:presLayoutVars>
          <dgm:chMax val="7"/>
          <dgm:chPref val="7"/>
          <dgm:dir/>
        </dgm:presLayoutVars>
      </dgm:prSet>
      <dgm:spPr/>
    </dgm:pt>
    <dgm:pt modelId="{EDF43D9B-1539-FC40-94E5-213C576B24E5}" type="pres">
      <dgm:prSet presAssocID="{C12AC5C2-ECB4-1A4D-AF8F-A0A7682C2D3E}" presName="Name1" presStyleCnt="0"/>
      <dgm:spPr/>
    </dgm:pt>
    <dgm:pt modelId="{B26AA86E-CC8A-574B-A897-ED3109A42152}" type="pres">
      <dgm:prSet presAssocID="{C12AC5C2-ECB4-1A4D-AF8F-A0A7682C2D3E}" presName="cycle" presStyleCnt="0"/>
      <dgm:spPr/>
    </dgm:pt>
    <dgm:pt modelId="{E4937309-6ED9-BC4B-ABF0-502964E1F325}" type="pres">
      <dgm:prSet presAssocID="{C12AC5C2-ECB4-1A4D-AF8F-A0A7682C2D3E}" presName="srcNode" presStyleLbl="node1" presStyleIdx="0" presStyleCnt="1"/>
      <dgm:spPr/>
    </dgm:pt>
    <dgm:pt modelId="{1CACD086-DB9B-0543-A7E3-2E3E35A106E6}" type="pres">
      <dgm:prSet presAssocID="{C12AC5C2-ECB4-1A4D-AF8F-A0A7682C2D3E}" presName="conn" presStyleLbl="parChTrans1D2" presStyleIdx="0" presStyleCnt="1"/>
      <dgm:spPr/>
    </dgm:pt>
    <dgm:pt modelId="{0337AEED-8ED4-B94B-A70F-92D2218102D8}" type="pres">
      <dgm:prSet presAssocID="{C12AC5C2-ECB4-1A4D-AF8F-A0A7682C2D3E}" presName="extraNode" presStyleLbl="node1" presStyleIdx="0" presStyleCnt="1"/>
      <dgm:spPr/>
    </dgm:pt>
    <dgm:pt modelId="{3D38FF9F-F78D-A345-B520-10D06746FDA6}" type="pres">
      <dgm:prSet presAssocID="{C12AC5C2-ECB4-1A4D-AF8F-A0A7682C2D3E}" presName="dstNode" presStyleLbl="node1" presStyleIdx="0" presStyleCnt="1"/>
      <dgm:spPr/>
    </dgm:pt>
    <dgm:pt modelId="{5A55AA35-3F45-BB41-9A86-1F745DEBDF4B}" type="pres">
      <dgm:prSet presAssocID="{09259F2B-0DC5-FC42-9016-888591ABC09D}" presName="text_1" presStyleLbl="node1" presStyleIdx="0" presStyleCnt="1">
        <dgm:presLayoutVars>
          <dgm:bulletEnabled val="1"/>
        </dgm:presLayoutVars>
      </dgm:prSet>
      <dgm:spPr/>
    </dgm:pt>
    <dgm:pt modelId="{EC1DD202-8591-6544-A0FF-0868B02A7BE9}" type="pres">
      <dgm:prSet presAssocID="{09259F2B-0DC5-FC42-9016-888591ABC09D}" presName="accent_1" presStyleCnt="0"/>
      <dgm:spPr/>
    </dgm:pt>
    <dgm:pt modelId="{F177945E-6A54-E243-86E3-F952F7505E1D}" type="pres">
      <dgm:prSet presAssocID="{09259F2B-0DC5-FC42-9016-888591ABC09D}" presName="accentRepeatNode" presStyleLbl="solidFgAcc1" presStyleIdx="0" presStyleCnt="1"/>
      <dgm:spPr/>
    </dgm:pt>
  </dgm:ptLst>
  <dgm:cxnLst>
    <dgm:cxn modelId="{6139891E-9AA8-F149-9655-F6057A1FC6E8}" type="presOf" srcId="{09259F2B-0DC5-FC42-9016-888591ABC09D}" destId="{5A55AA35-3F45-BB41-9A86-1F745DEBDF4B}" srcOrd="0" destOrd="0" presId="urn:microsoft.com/office/officeart/2008/layout/VerticalCurvedList"/>
    <dgm:cxn modelId="{80991B78-F43E-EB42-8242-0D2423C9DE84}" srcId="{C12AC5C2-ECB4-1A4D-AF8F-A0A7682C2D3E}" destId="{09259F2B-0DC5-FC42-9016-888591ABC09D}" srcOrd="0" destOrd="0" parTransId="{0B4770ED-B1A8-7143-8E04-ED88132681A0}" sibTransId="{619C010C-3D05-3641-A753-036907520376}"/>
    <dgm:cxn modelId="{D4840182-E355-C44A-8EA9-5D517D1CB007}" type="presOf" srcId="{C12AC5C2-ECB4-1A4D-AF8F-A0A7682C2D3E}" destId="{4949C15D-3F9E-4D44-895F-650DD1F46B1F}" srcOrd="0" destOrd="0" presId="urn:microsoft.com/office/officeart/2008/layout/VerticalCurvedList"/>
    <dgm:cxn modelId="{5495C0FD-BCC5-F843-ABBA-3BE0DFEE209E}" type="presOf" srcId="{619C010C-3D05-3641-A753-036907520376}" destId="{1CACD086-DB9B-0543-A7E3-2E3E35A106E6}" srcOrd="0" destOrd="0" presId="urn:microsoft.com/office/officeart/2008/layout/VerticalCurvedList"/>
    <dgm:cxn modelId="{41FF06C4-45DB-8341-871A-7F541E3F3B2A}" type="presParOf" srcId="{4949C15D-3F9E-4D44-895F-650DD1F46B1F}" destId="{EDF43D9B-1539-FC40-94E5-213C576B24E5}" srcOrd="0" destOrd="0" presId="urn:microsoft.com/office/officeart/2008/layout/VerticalCurvedList"/>
    <dgm:cxn modelId="{E382D0C7-ECA4-964B-819B-7468B03624A1}" type="presParOf" srcId="{EDF43D9B-1539-FC40-94E5-213C576B24E5}" destId="{B26AA86E-CC8A-574B-A897-ED3109A42152}" srcOrd="0" destOrd="0" presId="urn:microsoft.com/office/officeart/2008/layout/VerticalCurvedList"/>
    <dgm:cxn modelId="{1AF54CE9-A53D-FB4D-A88D-1A5BF922B502}" type="presParOf" srcId="{B26AA86E-CC8A-574B-A897-ED3109A42152}" destId="{E4937309-6ED9-BC4B-ABF0-502964E1F325}" srcOrd="0" destOrd="0" presId="urn:microsoft.com/office/officeart/2008/layout/VerticalCurvedList"/>
    <dgm:cxn modelId="{490B6CB5-A084-B54F-A76C-B37B3EC1802F}" type="presParOf" srcId="{B26AA86E-CC8A-574B-A897-ED3109A42152}" destId="{1CACD086-DB9B-0543-A7E3-2E3E35A106E6}" srcOrd="1" destOrd="0" presId="urn:microsoft.com/office/officeart/2008/layout/VerticalCurvedList"/>
    <dgm:cxn modelId="{30FFE2D3-EB9F-304C-B856-CDB07CEACF59}" type="presParOf" srcId="{B26AA86E-CC8A-574B-A897-ED3109A42152}" destId="{0337AEED-8ED4-B94B-A70F-92D2218102D8}" srcOrd="2" destOrd="0" presId="urn:microsoft.com/office/officeart/2008/layout/VerticalCurvedList"/>
    <dgm:cxn modelId="{7F9511AD-8988-CF4B-A834-C6BF8581B58D}" type="presParOf" srcId="{B26AA86E-CC8A-574B-A897-ED3109A42152}" destId="{3D38FF9F-F78D-A345-B520-10D06746FDA6}" srcOrd="3" destOrd="0" presId="urn:microsoft.com/office/officeart/2008/layout/VerticalCurvedList"/>
    <dgm:cxn modelId="{B4A561D0-237A-C84C-9EE8-ECC52B61788F}" type="presParOf" srcId="{EDF43D9B-1539-FC40-94E5-213C576B24E5}" destId="{5A55AA35-3F45-BB41-9A86-1F745DEBDF4B}" srcOrd="1" destOrd="0" presId="urn:microsoft.com/office/officeart/2008/layout/VerticalCurvedList"/>
    <dgm:cxn modelId="{18D04DE6-16A1-4D48-939C-3BB9AD9C813B}" type="presParOf" srcId="{EDF43D9B-1539-FC40-94E5-213C576B24E5}" destId="{EC1DD202-8591-6544-A0FF-0868B02A7BE9}" srcOrd="2" destOrd="0" presId="urn:microsoft.com/office/officeart/2008/layout/VerticalCurvedList"/>
    <dgm:cxn modelId="{82BD1887-3885-1F49-8EBE-A6058A3B370A}" type="presParOf" srcId="{EC1DD202-8591-6544-A0FF-0868B02A7BE9}" destId="{F177945E-6A54-E243-86E3-F952F7505E1D}"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12AC5C2-ECB4-1A4D-AF8F-A0A7682C2D3E}" type="doc">
      <dgm:prSet loTypeId="urn:microsoft.com/office/officeart/2008/layout/VerticalCurvedList" loCatId="" qsTypeId="urn:microsoft.com/office/officeart/2005/8/quickstyle/simple5" qsCatId="simple" csTypeId="urn:microsoft.com/office/officeart/2005/8/colors/colorful1" csCatId="colorful" phldr="1"/>
      <dgm:spPr/>
      <dgm:t>
        <a:bodyPr/>
        <a:lstStyle/>
        <a:p>
          <a:endParaRPr lang="en-US"/>
        </a:p>
      </dgm:t>
    </dgm:pt>
    <dgm:pt modelId="{09259F2B-0DC5-FC42-9016-888591ABC09D}">
      <dgm:prSet phldrT="[Text]"/>
      <dgm:spPr/>
      <dgm:t>
        <a:bodyPr/>
        <a:lstStyle/>
        <a:p>
          <a:r>
            <a:rPr lang="en-US" b="1" i="0" dirty="0">
              <a:latin typeface="+mn-lt"/>
            </a:rPr>
            <a:t>loss function, optimization function, cosine similarity</a:t>
          </a:r>
          <a:endParaRPr lang="en-US" b="1" dirty="0">
            <a:latin typeface="+mn-lt"/>
          </a:endParaRPr>
        </a:p>
      </dgm:t>
    </dgm:pt>
    <dgm:pt modelId="{0B4770ED-B1A8-7143-8E04-ED88132681A0}" type="parTrans" cxnId="{80991B78-F43E-EB42-8242-0D2423C9DE84}">
      <dgm:prSet/>
      <dgm:spPr/>
      <dgm:t>
        <a:bodyPr/>
        <a:lstStyle/>
        <a:p>
          <a:endParaRPr lang="en-US"/>
        </a:p>
      </dgm:t>
    </dgm:pt>
    <dgm:pt modelId="{619C010C-3D05-3641-A753-036907520376}" type="sibTrans" cxnId="{80991B78-F43E-EB42-8242-0D2423C9DE84}">
      <dgm:prSet/>
      <dgm:spPr/>
      <dgm:t>
        <a:bodyPr/>
        <a:lstStyle/>
        <a:p>
          <a:endParaRPr lang="en-US"/>
        </a:p>
      </dgm:t>
    </dgm:pt>
    <dgm:pt modelId="{60F3F489-2355-5B4D-9417-7D73EF2C6673}" type="pres">
      <dgm:prSet presAssocID="{C12AC5C2-ECB4-1A4D-AF8F-A0A7682C2D3E}" presName="Name0" presStyleCnt="0">
        <dgm:presLayoutVars>
          <dgm:chMax val="7"/>
          <dgm:chPref val="7"/>
          <dgm:dir/>
        </dgm:presLayoutVars>
      </dgm:prSet>
      <dgm:spPr/>
    </dgm:pt>
    <dgm:pt modelId="{F11D43D2-9A8B-5D4F-9008-590288EA87EC}" type="pres">
      <dgm:prSet presAssocID="{C12AC5C2-ECB4-1A4D-AF8F-A0A7682C2D3E}" presName="Name1" presStyleCnt="0"/>
      <dgm:spPr/>
    </dgm:pt>
    <dgm:pt modelId="{50604EC4-E537-9344-B4A4-A1868F0B5C0E}" type="pres">
      <dgm:prSet presAssocID="{C12AC5C2-ECB4-1A4D-AF8F-A0A7682C2D3E}" presName="cycle" presStyleCnt="0"/>
      <dgm:spPr/>
    </dgm:pt>
    <dgm:pt modelId="{C6E96BA0-5A46-2544-99A7-4872A84D608A}" type="pres">
      <dgm:prSet presAssocID="{C12AC5C2-ECB4-1A4D-AF8F-A0A7682C2D3E}" presName="srcNode" presStyleLbl="node1" presStyleIdx="0" presStyleCnt="1"/>
      <dgm:spPr/>
    </dgm:pt>
    <dgm:pt modelId="{1C7D763A-0BFC-BF4D-BE95-77A0DD735BAE}" type="pres">
      <dgm:prSet presAssocID="{C12AC5C2-ECB4-1A4D-AF8F-A0A7682C2D3E}" presName="conn" presStyleLbl="parChTrans1D2" presStyleIdx="0" presStyleCnt="1"/>
      <dgm:spPr/>
    </dgm:pt>
    <dgm:pt modelId="{38E1A842-860F-F246-80DC-0444F3C3B1C6}" type="pres">
      <dgm:prSet presAssocID="{C12AC5C2-ECB4-1A4D-AF8F-A0A7682C2D3E}" presName="extraNode" presStyleLbl="node1" presStyleIdx="0" presStyleCnt="1"/>
      <dgm:spPr/>
    </dgm:pt>
    <dgm:pt modelId="{6428C009-6FAF-0042-98BC-08C52A3462F2}" type="pres">
      <dgm:prSet presAssocID="{C12AC5C2-ECB4-1A4D-AF8F-A0A7682C2D3E}" presName="dstNode" presStyleLbl="node1" presStyleIdx="0" presStyleCnt="1"/>
      <dgm:spPr/>
    </dgm:pt>
    <dgm:pt modelId="{F1E1A7AC-1990-DC4E-B81B-A790421A3D6B}" type="pres">
      <dgm:prSet presAssocID="{09259F2B-0DC5-FC42-9016-888591ABC09D}" presName="text_1" presStyleLbl="node1" presStyleIdx="0" presStyleCnt="1">
        <dgm:presLayoutVars>
          <dgm:bulletEnabled val="1"/>
        </dgm:presLayoutVars>
      </dgm:prSet>
      <dgm:spPr/>
    </dgm:pt>
    <dgm:pt modelId="{8E6CE33A-3FBB-F84B-86E4-45A0928D8AB2}" type="pres">
      <dgm:prSet presAssocID="{09259F2B-0DC5-FC42-9016-888591ABC09D}" presName="accent_1" presStyleCnt="0"/>
      <dgm:spPr/>
    </dgm:pt>
    <dgm:pt modelId="{F3836E22-9C4E-FD43-9C24-E8B5DC9A4496}" type="pres">
      <dgm:prSet presAssocID="{09259F2B-0DC5-FC42-9016-888591ABC09D}" presName="accentRepeatNode" presStyleLbl="solidFgAcc1" presStyleIdx="0" presStyleCnt="1"/>
      <dgm:spPr/>
    </dgm:pt>
  </dgm:ptLst>
  <dgm:cxnLst>
    <dgm:cxn modelId="{41BC2203-8365-CA49-869D-4B71F9F64CCA}" type="presOf" srcId="{619C010C-3D05-3641-A753-036907520376}" destId="{1C7D763A-0BFC-BF4D-BE95-77A0DD735BAE}" srcOrd="0" destOrd="0" presId="urn:microsoft.com/office/officeart/2008/layout/VerticalCurvedList"/>
    <dgm:cxn modelId="{80991B78-F43E-EB42-8242-0D2423C9DE84}" srcId="{C12AC5C2-ECB4-1A4D-AF8F-A0A7682C2D3E}" destId="{09259F2B-0DC5-FC42-9016-888591ABC09D}" srcOrd="0" destOrd="0" parTransId="{0B4770ED-B1A8-7143-8E04-ED88132681A0}" sibTransId="{619C010C-3D05-3641-A753-036907520376}"/>
    <dgm:cxn modelId="{F6CA4EA3-BE1E-7D4F-992E-B384310D3B16}" type="presOf" srcId="{C12AC5C2-ECB4-1A4D-AF8F-A0A7682C2D3E}" destId="{60F3F489-2355-5B4D-9417-7D73EF2C6673}" srcOrd="0" destOrd="0" presId="urn:microsoft.com/office/officeart/2008/layout/VerticalCurvedList"/>
    <dgm:cxn modelId="{806491FA-84E3-CD49-803D-6DE731D90AC5}" type="presOf" srcId="{09259F2B-0DC5-FC42-9016-888591ABC09D}" destId="{F1E1A7AC-1990-DC4E-B81B-A790421A3D6B}" srcOrd="0" destOrd="0" presId="urn:microsoft.com/office/officeart/2008/layout/VerticalCurvedList"/>
    <dgm:cxn modelId="{AC92F947-17BE-7D4A-8210-8872A6B897BD}" type="presParOf" srcId="{60F3F489-2355-5B4D-9417-7D73EF2C6673}" destId="{F11D43D2-9A8B-5D4F-9008-590288EA87EC}" srcOrd="0" destOrd="0" presId="urn:microsoft.com/office/officeart/2008/layout/VerticalCurvedList"/>
    <dgm:cxn modelId="{3AAB5EC5-FEB3-094D-86A0-266DA922D66F}" type="presParOf" srcId="{F11D43D2-9A8B-5D4F-9008-590288EA87EC}" destId="{50604EC4-E537-9344-B4A4-A1868F0B5C0E}" srcOrd="0" destOrd="0" presId="urn:microsoft.com/office/officeart/2008/layout/VerticalCurvedList"/>
    <dgm:cxn modelId="{7FAA1027-E5F6-444A-8DF4-E23543314B16}" type="presParOf" srcId="{50604EC4-E537-9344-B4A4-A1868F0B5C0E}" destId="{C6E96BA0-5A46-2544-99A7-4872A84D608A}" srcOrd="0" destOrd="0" presId="urn:microsoft.com/office/officeart/2008/layout/VerticalCurvedList"/>
    <dgm:cxn modelId="{2970F558-9F75-4A4B-8A5F-BAE8E7B50129}" type="presParOf" srcId="{50604EC4-E537-9344-B4A4-A1868F0B5C0E}" destId="{1C7D763A-0BFC-BF4D-BE95-77A0DD735BAE}" srcOrd="1" destOrd="0" presId="urn:microsoft.com/office/officeart/2008/layout/VerticalCurvedList"/>
    <dgm:cxn modelId="{46207F8A-C613-7A48-897B-C4D12A30882A}" type="presParOf" srcId="{50604EC4-E537-9344-B4A4-A1868F0B5C0E}" destId="{38E1A842-860F-F246-80DC-0444F3C3B1C6}" srcOrd="2" destOrd="0" presId="urn:microsoft.com/office/officeart/2008/layout/VerticalCurvedList"/>
    <dgm:cxn modelId="{924911D6-AD6C-0441-AC34-A26DBD835455}" type="presParOf" srcId="{50604EC4-E537-9344-B4A4-A1868F0B5C0E}" destId="{6428C009-6FAF-0042-98BC-08C52A3462F2}" srcOrd="3" destOrd="0" presId="urn:microsoft.com/office/officeart/2008/layout/VerticalCurvedList"/>
    <dgm:cxn modelId="{451718DC-96FF-1349-B2FD-7708F4C59EE7}" type="presParOf" srcId="{F11D43D2-9A8B-5D4F-9008-590288EA87EC}" destId="{F1E1A7AC-1990-DC4E-B81B-A790421A3D6B}" srcOrd="1" destOrd="0" presId="urn:microsoft.com/office/officeart/2008/layout/VerticalCurvedList"/>
    <dgm:cxn modelId="{71118278-E8E0-2743-99EC-6A5356FA299F}" type="presParOf" srcId="{F11D43D2-9A8B-5D4F-9008-590288EA87EC}" destId="{8E6CE33A-3FBB-F84B-86E4-45A0928D8AB2}" srcOrd="2" destOrd="0" presId="urn:microsoft.com/office/officeart/2008/layout/VerticalCurvedList"/>
    <dgm:cxn modelId="{3753222D-7D61-8047-85B7-BD71AD6C56C3}" type="presParOf" srcId="{8E6CE33A-3FBB-F84B-86E4-45A0928D8AB2}" destId="{F3836E22-9C4E-FD43-9C24-E8B5DC9A4496}"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A8EA63-4ED8-4A45-B381-F5AFA56EA52A}">
      <dsp:nvSpPr>
        <dsp:cNvPr id="0" name=""/>
        <dsp:cNvSpPr/>
      </dsp:nvSpPr>
      <dsp:spPr>
        <a:xfrm>
          <a:off x="120880" y="1445"/>
          <a:ext cx="2090124" cy="537888"/>
        </a:xfrm>
        <a:prstGeom prst="roundRect">
          <a:avLst>
            <a:gd name="adj" fmla="val 10000"/>
          </a:avLst>
        </a:prstGeom>
        <a:solidFill>
          <a:schemeClr val="accent2">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i="0" kern="1200" dirty="0" err="1"/>
            <a:t>normalize_text</a:t>
          </a:r>
          <a:endParaRPr lang="en-US" sz="1800" kern="1200" dirty="0"/>
        </a:p>
      </dsp:txBody>
      <dsp:txXfrm>
        <a:off x="136634" y="17199"/>
        <a:ext cx="2058616" cy="506380"/>
      </dsp:txXfrm>
    </dsp:sp>
    <dsp:sp modelId="{DDF27E6C-BEA8-CE43-93DC-207099470D32}">
      <dsp:nvSpPr>
        <dsp:cNvPr id="0" name=""/>
        <dsp:cNvSpPr/>
      </dsp:nvSpPr>
      <dsp:spPr>
        <a:xfrm rot="5400000">
          <a:off x="1065088" y="552781"/>
          <a:ext cx="201708" cy="242049"/>
        </a:xfrm>
        <a:prstGeom prst="rightArrow">
          <a:avLst>
            <a:gd name="adj1" fmla="val 60000"/>
            <a:gd name="adj2" fmla="val 50000"/>
          </a:avLst>
        </a:prstGeom>
        <a:solidFill>
          <a:schemeClr val="accent2">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rot="-5400000">
        <a:off x="1093328" y="572951"/>
        <a:ext cx="145229" cy="141196"/>
      </dsp:txXfrm>
    </dsp:sp>
    <dsp:sp modelId="{AC0B2A7F-59AC-304D-9CA2-CFC1DFB539F5}">
      <dsp:nvSpPr>
        <dsp:cNvPr id="0" name=""/>
        <dsp:cNvSpPr/>
      </dsp:nvSpPr>
      <dsp:spPr>
        <a:xfrm>
          <a:off x="120880" y="808278"/>
          <a:ext cx="2090124" cy="537888"/>
        </a:xfrm>
        <a:prstGeom prst="roundRect">
          <a:avLst>
            <a:gd name="adj" fmla="val 10000"/>
          </a:avLst>
        </a:prstGeom>
        <a:solidFill>
          <a:schemeClr val="accent2">
            <a:alpha val="90000"/>
            <a:hueOff val="0"/>
            <a:satOff val="0"/>
            <a:lumOff val="0"/>
            <a:alphaOff val="-13333"/>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i="0" kern="1200" dirty="0" err="1"/>
            <a:t>build_dictionary</a:t>
          </a:r>
          <a:endParaRPr lang="en-US" sz="1800" kern="1200" dirty="0"/>
        </a:p>
      </dsp:txBody>
      <dsp:txXfrm>
        <a:off x="136634" y="824032"/>
        <a:ext cx="2058616" cy="506380"/>
      </dsp:txXfrm>
    </dsp:sp>
    <dsp:sp modelId="{A5D30BDC-40C7-C341-BDB1-CFB5A0E0395C}">
      <dsp:nvSpPr>
        <dsp:cNvPr id="0" name=""/>
        <dsp:cNvSpPr/>
      </dsp:nvSpPr>
      <dsp:spPr>
        <a:xfrm rot="5400000">
          <a:off x="1065088" y="1359613"/>
          <a:ext cx="201708" cy="242049"/>
        </a:xfrm>
        <a:prstGeom prst="rightArrow">
          <a:avLst>
            <a:gd name="adj1" fmla="val 60000"/>
            <a:gd name="adj2" fmla="val 50000"/>
          </a:avLst>
        </a:prstGeom>
        <a:solidFill>
          <a:schemeClr val="accent2">
            <a:shade val="90000"/>
            <a:hueOff val="61838"/>
            <a:satOff val="-35197"/>
            <a:lumOff val="2380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rot="-5400000">
        <a:off x="1093328" y="1379783"/>
        <a:ext cx="145229" cy="141196"/>
      </dsp:txXfrm>
    </dsp:sp>
    <dsp:sp modelId="{486DAE70-25EC-2A42-A82F-7B6379D4774E}">
      <dsp:nvSpPr>
        <dsp:cNvPr id="0" name=""/>
        <dsp:cNvSpPr/>
      </dsp:nvSpPr>
      <dsp:spPr>
        <a:xfrm>
          <a:off x="120880" y="1615110"/>
          <a:ext cx="2090124" cy="537888"/>
        </a:xfrm>
        <a:prstGeom prst="roundRect">
          <a:avLst>
            <a:gd name="adj" fmla="val 10000"/>
          </a:avLst>
        </a:prstGeom>
        <a:solidFill>
          <a:schemeClr val="accent2">
            <a:alpha val="90000"/>
            <a:hueOff val="0"/>
            <a:satOff val="0"/>
            <a:lumOff val="0"/>
            <a:alphaOff val="-26667"/>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i="0" kern="1200" dirty="0" err="1"/>
            <a:t>text_to_numbers</a:t>
          </a:r>
          <a:endParaRPr lang="en-US" sz="1500" kern="1200" dirty="0"/>
        </a:p>
      </dsp:txBody>
      <dsp:txXfrm>
        <a:off x="136634" y="1630864"/>
        <a:ext cx="2058616" cy="506380"/>
      </dsp:txXfrm>
    </dsp:sp>
    <dsp:sp modelId="{C6E5E27C-7AC5-6F4C-B0B6-3C88AEAB247E}">
      <dsp:nvSpPr>
        <dsp:cNvPr id="0" name=""/>
        <dsp:cNvSpPr/>
      </dsp:nvSpPr>
      <dsp:spPr>
        <a:xfrm rot="5400000">
          <a:off x="1065088" y="2166445"/>
          <a:ext cx="201708" cy="242049"/>
        </a:xfrm>
        <a:prstGeom prst="rightArrow">
          <a:avLst>
            <a:gd name="adj1" fmla="val 60000"/>
            <a:gd name="adj2" fmla="val 50000"/>
          </a:avLst>
        </a:prstGeom>
        <a:solidFill>
          <a:schemeClr val="accent2">
            <a:shade val="90000"/>
            <a:hueOff val="123676"/>
            <a:satOff val="-70394"/>
            <a:lumOff val="4761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rot="-5400000">
        <a:off x="1093328" y="2186615"/>
        <a:ext cx="145229" cy="141196"/>
      </dsp:txXfrm>
    </dsp:sp>
    <dsp:sp modelId="{F42CE59A-F1BA-714F-990F-B075239E7AB7}">
      <dsp:nvSpPr>
        <dsp:cNvPr id="0" name=""/>
        <dsp:cNvSpPr/>
      </dsp:nvSpPr>
      <dsp:spPr>
        <a:xfrm>
          <a:off x="120880" y="2421942"/>
          <a:ext cx="2090124" cy="537888"/>
        </a:xfrm>
        <a:prstGeom prst="roundRect">
          <a:avLst>
            <a:gd name="adj" fmla="val 10000"/>
          </a:avLst>
        </a:prstGeom>
        <a:solidFill>
          <a:schemeClr val="accent2">
            <a:alpha val="90000"/>
            <a:hueOff val="0"/>
            <a:satOff val="0"/>
            <a:lumOff val="0"/>
            <a:alpha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i="0" kern="1200" dirty="0" err="1"/>
            <a:t>generate_batch_data</a:t>
          </a:r>
          <a:endParaRPr lang="en-US" sz="1500" kern="1200" dirty="0"/>
        </a:p>
      </dsp:txBody>
      <dsp:txXfrm>
        <a:off x="136634" y="2437696"/>
        <a:ext cx="2058616" cy="5063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6DAE70-25EC-2A42-A82F-7B6379D4774E}">
      <dsp:nvSpPr>
        <dsp:cNvPr id="0" name=""/>
        <dsp:cNvSpPr/>
      </dsp:nvSpPr>
      <dsp:spPr>
        <a:xfrm>
          <a:off x="155345" y="0"/>
          <a:ext cx="1310841" cy="728245"/>
        </a:xfrm>
        <a:prstGeom prst="roundRect">
          <a:avLst>
            <a:gd name="adj" fmla="val 10000"/>
          </a:avLst>
        </a:prstGeom>
        <a:solidFill>
          <a:schemeClr val="accent2">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1" i="0" kern="1200" dirty="0"/>
            <a:t>PV-DM</a:t>
          </a:r>
          <a:endParaRPr lang="en-US" sz="2500" kern="1200" dirty="0"/>
        </a:p>
      </dsp:txBody>
      <dsp:txXfrm>
        <a:off x="176675" y="21330"/>
        <a:ext cx="1268181" cy="68558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791DD0-8D33-DB46-BEFB-79EB91E6CD92}">
      <dsp:nvSpPr>
        <dsp:cNvPr id="0" name=""/>
        <dsp:cNvSpPr/>
      </dsp:nvSpPr>
      <dsp:spPr>
        <a:xfrm>
          <a:off x="1367658" y="974"/>
          <a:ext cx="2253542" cy="901417"/>
        </a:xfrm>
        <a:prstGeom prst="chevron">
          <a:avLst/>
        </a:prstGeom>
        <a:solidFill>
          <a:schemeClr val="accent2">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marL="0" lvl="0" indent="0" algn="ctr" defTabSz="800100">
            <a:lnSpc>
              <a:spcPct val="90000"/>
            </a:lnSpc>
            <a:spcBef>
              <a:spcPct val="0"/>
            </a:spcBef>
            <a:spcAft>
              <a:spcPct val="35000"/>
            </a:spcAft>
            <a:buNone/>
          </a:pPr>
          <a:r>
            <a:rPr lang="en-US" sz="1800" b="1" i="0" kern="1200" dirty="0"/>
            <a:t>Normalizing Text</a:t>
          </a:r>
          <a:endParaRPr lang="en-US" sz="1800" kern="1200" dirty="0"/>
        </a:p>
      </dsp:txBody>
      <dsp:txXfrm>
        <a:off x="1818367" y="974"/>
        <a:ext cx="1352125" cy="901417"/>
      </dsp:txXfrm>
    </dsp:sp>
    <dsp:sp modelId="{1D99A7C5-C99E-C343-B4C3-FD869638FD3E}">
      <dsp:nvSpPr>
        <dsp:cNvPr id="0" name=""/>
        <dsp:cNvSpPr/>
      </dsp:nvSpPr>
      <dsp:spPr>
        <a:xfrm>
          <a:off x="3328240" y="77594"/>
          <a:ext cx="5889549" cy="748176"/>
        </a:xfrm>
        <a:prstGeom prst="chevron">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1430" rIns="0" bIns="11430" numCol="1" spcCol="1270" anchor="ctr" anchorCtr="0">
          <a:noAutofit/>
        </a:bodyPr>
        <a:lstStyle/>
        <a:p>
          <a:pPr marL="0" lvl="0" indent="0" algn="ctr" defTabSz="800100">
            <a:lnSpc>
              <a:spcPct val="90000"/>
            </a:lnSpc>
            <a:spcBef>
              <a:spcPct val="0"/>
            </a:spcBef>
            <a:spcAft>
              <a:spcPct val="35000"/>
            </a:spcAft>
            <a:buNone/>
          </a:pPr>
          <a:r>
            <a:rPr lang="en-US" sz="1800" kern="1200" dirty="0"/>
            <a:t>Lowercase, punctation, numerical characters, </a:t>
          </a:r>
          <a:r>
            <a:rPr lang="en-US" sz="1800" kern="1200" dirty="0" err="1"/>
            <a:t>stopwords</a:t>
          </a:r>
          <a:endParaRPr lang="en-US" sz="1800" kern="1200" dirty="0"/>
        </a:p>
      </dsp:txBody>
      <dsp:txXfrm>
        <a:off x="3702328" y="77594"/>
        <a:ext cx="5141373" cy="748176"/>
      </dsp:txXfrm>
    </dsp:sp>
    <dsp:sp modelId="{C1A06138-09B4-E147-8771-906695EA7C6F}">
      <dsp:nvSpPr>
        <dsp:cNvPr id="0" name=""/>
        <dsp:cNvSpPr/>
      </dsp:nvSpPr>
      <dsp:spPr>
        <a:xfrm>
          <a:off x="1367658" y="1028589"/>
          <a:ext cx="2253542" cy="901417"/>
        </a:xfrm>
        <a:prstGeom prst="chevron">
          <a:avLst/>
        </a:prstGeom>
        <a:solidFill>
          <a:schemeClr val="accent2">
            <a:shade val="80000"/>
            <a:hueOff val="34702"/>
            <a:satOff val="-22441"/>
            <a:lumOff val="1277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marL="0" lvl="0" indent="0" algn="ctr" defTabSz="800100">
            <a:lnSpc>
              <a:spcPct val="90000"/>
            </a:lnSpc>
            <a:spcBef>
              <a:spcPct val="0"/>
            </a:spcBef>
            <a:spcAft>
              <a:spcPct val="35000"/>
            </a:spcAft>
            <a:buNone/>
          </a:pPr>
          <a:r>
            <a:rPr lang="en-US" sz="1800" b="1" i="0" kern="1200" dirty="0"/>
            <a:t>Building a Dictionary</a:t>
          </a:r>
          <a:endParaRPr lang="en-US" sz="1800" kern="1200" dirty="0"/>
        </a:p>
      </dsp:txBody>
      <dsp:txXfrm>
        <a:off x="1818367" y="1028589"/>
        <a:ext cx="1352125" cy="901417"/>
      </dsp:txXfrm>
    </dsp:sp>
    <dsp:sp modelId="{B6A3C62F-838F-324C-9A1C-421017189718}">
      <dsp:nvSpPr>
        <dsp:cNvPr id="0" name=""/>
        <dsp:cNvSpPr/>
      </dsp:nvSpPr>
      <dsp:spPr>
        <a:xfrm>
          <a:off x="3328240" y="1105210"/>
          <a:ext cx="5889549" cy="748176"/>
        </a:xfrm>
        <a:prstGeom prst="chevron">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1430" rIns="0" bIns="11430" numCol="1" spcCol="1270" anchor="ctr" anchorCtr="0">
          <a:noAutofit/>
        </a:bodyPr>
        <a:lstStyle/>
        <a:p>
          <a:pPr marL="0" lvl="0" indent="0" algn="ctr" defTabSz="800100">
            <a:lnSpc>
              <a:spcPct val="90000"/>
            </a:lnSpc>
            <a:spcBef>
              <a:spcPct val="0"/>
            </a:spcBef>
            <a:spcAft>
              <a:spcPct val="35000"/>
            </a:spcAft>
            <a:buNone/>
          </a:pPr>
          <a:r>
            <a:rPr lang="en-US" sz="1800" b="0" i="0" kern="1200" dirty="0"/>
            <a:t>This dictionary maps words to unique integer indices </a:t>
          </a:r>
          <a:endParaRPr lang="en-US" sz="1800" kern="1200" dirty="0"/>
        </a:p>
      </dsp:txBody>
      <dsp:txXfrm>
        <a:off x="3702328" y="1105210"/>
        <a:ext cx="5141373" cy="748176"/>
      </dsp:txXfrm>
    </dsp:sp>
    <dsp:sp modelId="{1FBAA934-AB00-4146-BB9D-AB13B9F2A74D}">
      <dsp:nvSpPr>
        <dsp:cNvPr id="0" name=""/>
        <dsp:cNvSpPr/>
      </dsp:nvSpPr>
      <dsp:spPr>
        <a:xfrm>
          <a:off x="1367658" y="2056205"/>
          <a:ext cx="2253542" cy="901417"/>
        </a:xfrm>
        <a:prstGeom prst="chevron">
          <a:avLst/>
        </a:prstGeom>
        <a:solidFill>
          <a:schemeClr val="accent2">
            <a:shade val="80000"/>
            <a:hueOff val="69403"/>
            <a:satOff val="-44881"/>
            <a:lumOff val="2555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marL="0" lvl="0" indent="0" algn="ctr" defTabSz="800100">
            <a:lnSpc>
              <a:spcPct val="90000"/>
            </a:lnSpc>
            <a:spcBef>
              <a:spcPct val="0"/>
            </a:spcBef>
            <a:spcAft>
              <a:spcPct val="35000"/>
            </a:spcAft>
            <a:buNone/>
          </a:pPr>
          <a:r>
            <a:rPr lang="en-US" sz="1800" b="1" i="0" kern="1200" dirty="0"/>
            <a:t>Converting Text to Numbers</a:t>
          </a:r>
          <a:endParaRPr lang="en-US" sz="1800" kern="1200" dirty="0"/>
        </a:p>
      </dsp:txBody>
      <dsp:txXfrm>
        <a:off x="1818367" y="2056205"/>
        <a:ext cx="1352125" cy="901417"/>
      </dsp:txXfrm>
    </dsp:sp>
    <dsp:sp modelId="{0279214F-E920-D44F-8CE5-CD2496C39EF6}">
      <dsp:nvSpPr>
        <dsp:cNvPr id="0" name=""/>
        <dsp:cNvSpPr/>
      </dsp:nvSpPr>
      <dsp:spPr>
        <a:xfrm>
          <a:off x="3328240" y="2132825"/>
          <a:ext cx="5889549" cy="748176"/>
        </a:xfrm>
        <a:prstGeom prst="chevron">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1430" rIns="0" bIns="11430" numCol="1" spcCol="1270" anchor="ctr" anchorCtr="0">
          <a:noAutofit/>
        </a:bodyPr>
        <a:lstStyle/>
        <a:p>
          <a:pPr marL="0" lvl="0" indent="0" algn="ctr" defTabSz="800100">
            <a:lnSpc>
              <a:spcPct val="90000"/>
            </a:lnSpc>
            <a:spcBef>
              <a:spcPct val="0"/>
            </a:spcBef>
            <a:spcAft>
              <a:spcPct val="35000"/>
            </a:spcAft>
            <a:buNone/>
          </a:pPr>
          <a:r>
            <a:rPr lang="en-US" sz="1800" b="0" i="0" kern="1200" dirty="0"/>
            <a:t>convert the normalized text data into lists of integers according to the word dictionary</a:t>
          </a:r>
          <a:endParaRPr lang="en-US" sz="1800" kern="1200" dirty="0"/>
        </a:p>
      </dsp:txBody>
      <dsp:txXfrm>
        <a:off x="3702328" y="2132825"/>
        <a:ext cx="5141373" cy="748176"/>
      </dsp:txXfrm>
    </dsp:sp>
    <dsp:sp modelId="{834D5AD8-E265-CC4B-9465-E0F25037FA7B}">
      <dsp:nvSpPr>
        <dsp:cNvPr id="0" name=""/>
        <dsp:cNvSpPr/>
      </dsp:nvSpPr>
      <dsp:spPr>
        <a:xfrm>
          <a:off x="1367658" y="3083820"/>
          <a:ext cx="2253542" cy="901417"/>
        </a:xfrm>
        <a:prstGeom prst="chevron">
          <a:avLst/>
        </a:prstGeom>
        <a:solidFill>
          <a:schemeClr val="accent2">
            <a:shade val="80000"/>
            <a:hueOff val="104105"/>
            <a:satOff val="-67322"/>
            <a:lumOff val="3832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marL="0" lvl="0" indent="0" algn="ctr" defTabSz="800100">
            <a:lnSpc>
              <a:spcPct val="90000"/>
            </a:lnSpc>
            <a:spcBef>
              <a:spcPct val="0"/>
            </a:spcBef>
            <a:spcAft>
              <a:spcPct val="35000"/>
            </a:spcAft>
            <a:buNone/>
          </a:pPr>
          <a:r>
            <a:rPr lang="en-US" sz="1800" b="1" i="0" kern="1200" dirty="0"/>
            <a:t>Selecting Validation Words</a:t>
          </a:r>
          <a:endParaRPr lang="en-US" sz="1800" kern="1200" dirty="0"/>
        </a:p>
      </dsp:txBody>
      <dsp:txXfrm>
        <a:off x="1818367" y="3083820"/>
        <a:ext cx="1352125" cy="901417"/>
      </dsp:txXfrm>
    </dsp:sp>
    <dsp:sp modelId="{DECE13F7-012D-E545-BAFD-4601F1374A3F}">
      <dsp:nvSpPr>
        <dsp:cNvPr id="0" name=""/>
        <dsp:cNvSpPr/>
      </dsp:nvSpPr>
      <dsp:spPr>
        <a:xfrm>
          <a:off x="3328240" y="3160441"/>
          <a:ext cx="5889549" cy="748176"/>
        </a:xfrm>
        <a:prstGeom prst="chevron">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1430" rIns="0" bIns="11430" numCol="1" spcCol="1270" anchor="ctr" anchorCtr="0">
          <a:noAutofit/>
        </a:bodyPr>
        <a:lstStyle/>
        <a:p>
          <a:pPr marL="0" lvl="0" indent="0" algn="ctr" defTabSz="800100">
            <a:lnSpc>
              <a:spcPct val="90000"/>
            </a:lnSpc>
            <a:spcBef>
              <a:spcPct val="0"/>
            </a:spcBef>
            <a:spcAft>
              <a:spcPct val="35000"/>
            </a:spcAft>
            <a:buNone/>
          </a:pPr>
          <a:r>
            <a:rPr lang="en-US" sz="1800" b="0" i="0" kern="1200" dirty="0"/>
            <a:t>These words are used later to validate the model during training</a:t>
          </a:r>
          <a:endParaRPr lang="en-US" sz="1800" kern="1200" dirty="0"/>
        </a:p>
      </dsp:txBody>
      <dsp:txXfrm>
        <a:off x="3702328" y="3160441"/>
        <a:ext cx="5141373" cy="74817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ACD086-DB9B-0543-A7E3-2E3E35A106E6}">
      <dsp:nvSpPr>
        <dsp:cNvPr id="0" name=""/>
        <dsp:cNvSpPr/>
      </dsp:nvSpPr>
      <dsp:spPr>
        <a:xfrm>
          <a:off x="-3356097" y="-557048"/>
          <a:ext cx="4321354" cy="4321354"/>
        </a:xfrm>
        <a:prstGeom prst="blockArc">
          <a:avLst>
            <a:gd name="adj1" fmla="val 18900000"/>
            <a:gd name="adj2" fmla="val 2700000"/>
            <a:gd name="adj3" fmla="val 500"/>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A55AA35-3F45-BB41-9A86-1F745DEBDF4B}">
      <dsp:nvSpPr>
        <dsp:cNvPr id="0" name=""/>
        <dsp:cNvSpPr/>
      </dsp:nvSpPr>
      <dsp:spPr>
        <a:xfrm>
          <a:off x="926887" y="862118"/>
          <a:ext cx="2512018" cy="1483020"/>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72881" tIns="33020" rIns="33020" bIns="33020" numCol="1" spcCol="1270" anchor="ctr" anchorCtr="0">
          <a:noAutofit/>
        </a:bodyPr>
        <a:lstStyle/>
        <a:p>
          <a:pPr marL="0" lvl="0" indent="0" algn="l" defTabSz="577850">
            <a:lnSpc>
              <a:spcPct val="90000"/>
            </a:lnSpc>
            <a:spcBef>
              <a:spcPct val="0"/>
            </a:spcBef>
            <a:spcAft>
              <a:spcPct val="35000"/>
            </a:spcAft>
            <a:buNone/>
          </a:pPr>
          <a:r>
            <a:rPr lang="en-US" sz="1300" b="1" i="0" kern="1200"/>
            <a:t>Concatenation of Word and Document Embeddings</a:t>
          </a:r>
          <a:endParaRPr lang="en-US" sz="1300" kern="1200"/>
        </a:p>
      </dsp:txBody>
      <dsp:txXfrm>
        <a:off x="926887" y="862118"/>
        <a:ext cx="2512018" cy="1483020"/>
      </dsp:txXfrm>
    </dsp:sp>
    <dsp:sp modelId="{F177945E-6A54-E243-86E3-F952F7505E1D}">
      <dsp:nvSpPr>
        <dsp:cNvPr id="0" name=""/>
        <dsp:cNvSpPr/>
      </dsp:nvSpPr>
      <dsp:spPr>
        <a:xfrm>
          <a:off x="0" y="676741"/>
          <a:ext cx="1853775" cy="1853775"/>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7D763A-0BFC-BF4D-BE95-77A0DD735BAE}">
      <dsp:nvSpPr>
        <dsp:cNvPr id="0" name=""/>
        <dsp:cNvSpPr/>
      </dsp:nvSpPr>
      <dsp:spPr>
        <a:xfrm>
          <a:off x="-1706392" y="-288498"/>
          <a:ext cx="2222916" cy="2222916"/>
        </a:xfrm>
        <a:prstGeom prst="blockArc">
          <a:avLst>
            <a:gd name="adj1" fmla="val 18900000"/>
            <a:gd name="adj2" fmla="val 2700000"/>
            <a:gd name="adj3" fmla="val 972"/>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1E1A7AC-1990-DC4E-B81B-A790421A3D6B}">
      <dsp:nvSpPr>
        <dsp:cNvPr id="0" name=""/>
        <dsp:cNvSpPr/>
      </dsp:nvSpPr>
      <dsp:spPr>
        <a:xfrm>
          <a:off x="502338" y="421088"/>
          <a:ext cx="5500297" cy="803742"/>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53225" tIns="58420" rIns="58420" bIns="58420" numCol="1" spcCol="1270" anchor="ctr" anchorCtr="0">
          <a:noAutofit/>
        </a:bodyPr>
        <a:lstStyle/>
        <a:p>
          <a:pPr marL="0" lvl="0" indent="0" algn="l" defTabSz="1022350">
            <a:lnSpc>
              <a:spcPct val="90000"/>
            </a:lnSpc>
            <a:spcBef>
              <a:spcPct val="0"/>
            </a:spcBef>
            <a:spcAft>
              <a:spcPct val="35000"/>
            </a:spcAft>
            <a:buNone/>
          </a:pPr>
          <a:r>
            <a:rPr lang="en-US" sz="2300" b="1" i="0" kern="1200" dirty="0">
              <a:latin typeface="+mn-lt"/>
            </a:rPr>
            <a:t>loss function, optimization function, cosine similarity</a:t>
          </a:r>
          <a:endParaRPr lang="en-US" sz="2300" b="1" kern="1200" dirty="0">
            <a:latin typeface="+mn-lt"/>
          </a:endParaRPr>
        </a:p>
      </dsp:txBody>
      <dsp:txXfrm>
        <a:off x="502338" y="421088"/>
        <a:ext cx="5500297" cy="803742"/>
      </dsp:txXfrm>
    </dsp:sp>
    <dsp:sp modelId="{F3836E22-9C4E-FD43-9C24-E8B5DC9A4496}">
      <dsp:nvSpPr>
        <dsp:cNvPr id="0" name=""/>
        <dsp:cNvSpPr/>
      </dsp:nvSpPr>
      <dsp:spPr>
        <a:xfrm>
          <a:off x="0" y="320621"/>
          <a:ext cx="1004677" cy="1004677"/>
        </a:xfrm>
        <a:prstGeom prst="ellipse">
          <a:avLst/>
        </a:prstGeom>
        <a:solidFill>
          <a:schemeClr val="lt1">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5.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2.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10B959-4E3A-8846-A389-8AD72F8BEAE5}" type="datetimeFigureOut">
              <a:rPr lang="en-US" smtClean="0"/>
              <a:t>12/11/23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E8357D-21EF-4746-9A9C-3AE70D42C346}" type="slidenum">
              <a:rPr lang="en-US" smtClean="0"/>
              <a:t>‹#›</a:t>
            </a:fld>
            <a:endParaRPr lang="en-US"/>
          </a:p>
        </p:txBody>
      </p:sp>
    </p:spTree>
    <p:extLst>
      <p:ext uri="{BB962C8B-B14F-4D97-AF65-F5344CB8AC3E}">
        <p14:creationId xmlns:p14="http://schemas.microsoft.com/office/powerpoint/2010/main" val="29644310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Two data files used in the experiments. These files are rt-</a:t>
            </a:r>
            <a:r>
              <a:rPr lang="en-US" b="0" i="0" dirty="0" err="1">
                <a:solidFill>
                  <a:srgbClr val="D1D5DB"/>
                </a:solidFill>
                <a:effectLst/>
                <a:latin typeface="Söhne"/>
              </a:rPr>
              <a:t>polarity.pos</a:t>
            </a:r>
            <a:r>
              <a:rPr lang="en-US" b="0" i="0" dirty="0">
                <a:solidFill>
                  <a:srgbClr val="D1D5DB"/>
                </a:solidFill>
                <a:effectLst/>
                <a:latin typeface="Söhne"/>
              </a:rPr>
              <a:t>, containing 5331 positive snippets, and rt-</a:t>
            </a:r>
            <a:r>
              <a:rPr lang="en-US" b="0" i="0" dirty="0" err="1">
                <a:solidFill>
                  <a:srgbClr val="D1D5DB"/>
                </a:solidFill>
                <a:effectLst/>
                <a:latin typeface="Söhne"/>
              </a:rPr>
              <a:t>polarity.neg</a:t>
            </a:r>
            <a:r>
              <a:rPr lang="en-US" b="0" i="0" dirty="0">
                <a:solidFill>
                  <a:srgbClr val="D1D5DB"/>
                </a:solidFill>
                <a:effectLst/>
                <a:latin typeface="Söhne"/>
              </a:rPr>
              <a:t>, containing 5331 negative snippets. </a:t>
            </a:r>
          </a:p>
          <a:p>
            <a:r>
              <a:rPr lang="en-US" b="0" i="0" dirty="0">
                <a:solidFill>
                  <a:srgbClr val="D1D5DB"/>
                </a:solidFill>
                <a:effectLst/>
                <a:latin typeface="Söhne"/>
              </a:rPr>
              <a:t>Each line in these files corresponds to a single snippet, usually a sentence, and all snippets are in lowercase.</a:t>
            </a:r>
            <a:endParaRPr lang="en-US" dirty="0"/>
          </a:p>
        </p:txBody>
      </p:sp>
      <p:sp>
        <p:nvSpPr>
          <p:cNvPr id="4" name="Slide Number Placeholder 3"/>
          <p:cNvSpPr>
            <a:spLocks noGrp="1"/>
          </p:cNvSpPr>
          <p:nvPr>
            <p:ph type="sldNum" sz="quarter" idx="5"/>
          </p:nvPr>
        </p:nvSpPr>
        <p:spPr/>
        <p:txBody>
          <a:bodyPr/>
          <a:lstStyle/>
          <a:p>
            <a:fld id="{6258A5BE-870D-E248-9FD7-0012FA74E6FF}" type="slidenum">
              <a:rPr lang="en-US" smtClean="0"/>
              <a:t>6</a:t>
            </a:fld>
            <a:endParaRPr lang="en-US"/>
          </a:p>
        </p:txBody>
      </p:sp>
    </p:spTree>
    <p:extLst>
      <p:ext uri="{BB962C8B-B14F-4D97-AF65-F5344CB8AC3E}">
        <p14:creationId xmlns:p14="http://schemas.microsoft.com/office/powerpoint/2010/main" val="36633697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12/11/23</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681451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12/11/23</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4355886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12/11/23</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2952194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12/11/23</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2579596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12/11/23</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7786829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12/11/23</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1752209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12/11/23</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245551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12/11/23</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134784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12/11/23</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4535041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12/11/23</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537492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12/11/23</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6068212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12/11/23</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1416868919"/>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5" r:id="rId6"/>
    <p:sldLayoutId id="2147483730" r:id="rId7"/>
    <p:sldLayoutId id="2147483731" r:id="rId8"/>
    <p:sldLayoutId id="2147483732" r:id="rId9"/>
    <p:sldLayoutId id="2147483734" r:id="rId10"/>
    <p:sldLayoutId id="2147483733" r:id="rId11"/>
  </p:sldLayoutIdLst>
  <p:txStyles>
    <p:title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www.geeksforgeeks.org/doc2vec-in-nlp/" TargetMode="External"/><Relationship Id="rId2" Type="http://schemas.openxmlformats.org/officeDocument/2006/relationships/hyperlink" Target="https://medium.com/@evertongomede/doc2vec-understanding-document-embeddings-for-natural-language-processing-ba244e55eba3" TargetMode="External"/><Relationship Id="rId1" Type="http://schemas.openxmlformats.org/officeDocument/2006/relationships/slideLayout" Target="../slideLayouts/slideLayout4.xml"/><Relationship Id="rId5" Type="http://schemas.openxmlformats.org/officeDocument/2006/relationships/hyperlink" Target="https://medium.com/nlplanet/two-minutes-nlp-11-word-embeddings-models-you-should-know-a0581763b9a9" TargetMode="External"/><Relationship Id="rId4" Type="http://schemas.openxmlformats.org/officeDocument/2006/relationships/hyperlink" Target="https://medium.com/wisio/a-gentle-introduction-to-doc2vec-db3e8c0cce5e"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2" name="Freeform: Shape 61">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4" name="Freeform: Shape 63">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FAA7B5F-D74F-D21A-B76B-DC07B8249E91}"/>
              </a:ext>
            </a:extLst>
          </p:cNvPr>
          <p:cNvSpPr>
            <a:spLocks noGrp="1"/>
          </p:cNvSpPr>
          <p:nvPr>
            <p:ph type="ctrTitle"/>
          </p:nvPr>
        </p:nvSpPr>
        <p:spPr>
          <a:xfrm>
            <a:off x="477980" y="1122363"/>
            <a:ext cx="4342375" cy="3204134"/>
          </a:xfrm>
        </p:spPr>
        <p:txBody>
          <a:bodyPr anchor="b">
            <a:normAutofit/>
          </a:bodyPr>
          <a:lstStyle/>
          <a:p>
            <a:r>
              <a:rPr lang="en-US" sz="4800" dirty="0"/>
              <a:t>Doc2Vec network in </a:t>
            </a:r>
            <a:r>
              <a:rPr lang="en-US" sz="4800" dirty="0" err="1"/>
              <a:t>Tensorflow</a:t>
            </a:r>
            <a:r>
              <a:rPr lang="en-US" sz="4800" dirty="0"/>
              <a:t> </a:t>
            </a:r>
          </a:p>
        </p:txBody>
      </p:sp>
      <p:sp>
        <p:nvSpPr>
          <p:cNvPr id="3" name="Subtitle 2">
            <a:extLst>
              <a:ext uri="{FF2B5EF4-FFF2-40B4-BE49-F238E27FC236}">
                <a16:creationId xmlns:a16="http://schemas.microsoft.com/office/drawing/2014/main" id="{C73DDEE1-9FCC-38B1-11EF-AA419B594B4D}"/>
              </a:ext>
            </a:extLst>
          </p:cNvPr>
          <p:cNvSpPr>
            <a:spLocks noGrp="1"/>
          </p:cNvSpPr>
          <p:nvPr>
            <p:ph type="subTitle" idx="1"/>
          </p:nvPr>
        </p:nvSpPr>
        <p:spPr>
          <a:xfrm>
            <a:off x="477981" y="4872922"/>
            <a:ext cx="3933306" cy="1208141"/>
          </a:xfrm>
        </p:spPr>
        <p:txBody>
          <a:bodyPr>
            <a:normAutofit fontScale="92500"/>
          </a:bodyPr>
          <a:lstStyle/>
          <a:p>
            <a:pPr algn="r"/>
            <a:r>
              <a:rPr lang="en-US" sz="1600" dirty="0"/>
              <a:t>Students: </a:t>
            </a:r>
            <a:r>
              <a:rPr lang="en-US" sz="1600" dirty="0" err="1"/>
              <a:t>Arzu</a:t>
            </a:r>
            <a:r>
              <a:rPr lang="en-US" sz="1600" dirty="0"/>
              <a:t> </a:t>
            </a:r>
            <a:r>
              <a:rPr lang="en-US" sz="1600" dirty="0" err="1"/>
              <a:t>Fatullayeva</a:t>
            </a:r>
            <a:endParaRPr lang="en-US" sz="1600" dirty="0"/>
          </a:p>
          <a:p>
            <a:pPr algn="r"/>
            <a:r>
              <a:rPr lang="en-US" sz="1600" dirty="0" err="1"/>
              <a:t>Sokrat</a:t>
            </a:r>
            <a:r>
              <a:rPr lang="en-US" sz="1600" dirty="0"/>
              <a:t> </a:t>
            </a:r>
            <a:r>
              <a:rPr lang="en-US" sz="1600" dirty="0" err="1"/>
              <a:t>Bashirov</a:t>
            </a:r>
            <a:endParaRPr lang="en-US" sz="1600" dirty="0"/>
          </a:p>
          <a:p>
            <a:pPr algn="r"/>
            <a:r>
              <a:rPr lang="en-US" sz="1600" dirty="0"/>
              <a:t>Course: Neural Networks &amp; Deep Learning</a:t>
            </a:r>
          </a:p>
          <a:p>
            <a:pPr algn="r"/>
            <a:endParaRPr lang="en-US" sz="1600" dirty="0"/>
          </a:p>
        </p:txBody>
      </p:sp>
      <p:sp>
        <p:nvSpPr>
          <p:cNvPr id="66" name="Rectangle 6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8" name="Rectangle 6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descr="A web of dots connected">
            <a:extLst>
              <a:ext uri="{FF2B5EF4-FFF2-40B4-BE49-F238E27FC236}">
                <a16:creationId xmlns:a16="http://schemas.microsoft.com/office/drawing/2014/main" id="{B151CAD0-0F84-AF44-1857-C579A6E8B28A}"/>
              </a:ext>
            </a:extLst>
          </p:cNvPr>
          <p:cNvPicPr>
            <a:picLocks noChangeAspect="1"/>
          </p:cNvPicPr>
          <p:nvPr/>
        </p:nvPicPr>
        <p:blipFill rotWithShape="1">
          <a:blip r:embed="rId2"/>
          <a:srcRect l="31752" r="11684" b="1"/>
          <a:stretch/>
        </p:blipFill>
        <p:spPr>
          <a:xfrm>
            <a:off x="5414356" y="818259"/>
            <a:ext cx="6408836" cy="5070229"/>
          </a:xfrm>
          <a:prstGeom prst="rect">
            <a:avLst/>
          </a:prstGeom>
        </p:spPr>
      </p:pic>
    </p:spTree>
    <p:extLst>
      <p:ext uri="{BB962C8B-B14F-4D97-AF65-F5344CB8AC3E}">
        <p14:creationId xmlns:p14="http://schemas.microsoft.com/office/powerpoint/2010/main" val="20979262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A812C-E848-06E9-20CB-649AAF08ECCF}"/>
              </a:ext>
            </a:extLst>
          </p:cNvPr>
          <p:cNvSpPr>
            <a:spLocks noGrp="1"/>
          </p:cNvSpPr>
          <p:nvPr>
            <p:ph type="title"/>
          </p:nvPr>
        </p:nvSpPr>
        <p:spPr/>
        <p:txBody>
          <a:bodyPr/>
          <a:lstStyle/>
          <a:p>
            <a:r>
              <a:rPr lang="en-US" dirty="0"/>
              <a:t>Example Demonstration</a:t>
            </a:r>
          </a:p>
        </p:txBody>
      </p:sp>
      <p:pic>
        <p:nvPicPr>
          <p:cNvPr id="7" name="Content Placeholder 6" descr="A computer screen shot of a computer code&#10;&#10;Description automatically generated">
            <a:extLst>
              <a:ext uri="{FF2B5EF4-FFF2-40B4-BE49-F238E27FC236}">
                <a16:creationId xmlns:a16="http://schemas.microsoft.com/office/drawing/2014/main" id="{3EBE6B71-A493-14D6-A24F-383AEC41E411}"/>
              </a:ext>
            </a:extLst>
          </p:cNvPr>
          <p:cNvPicPr>
            <a:picLocks noGrp="1" noChangeAspect="1"/>
          </p:cNvPicPr>
          <p:nvPr>
            <p:ph sz="half" idx="1"/>
          </p:nvPr>
        </p:nvPicPr>
        <p:blipFill>
          <a:blip r:embed="rId2"/>
          <a:stretch>
            <a:fillRect/>
          </a:stretch>
        </p:blipFill>
        <p:spPr>
          <a:xfrm>
            <a:off x="641227" y="2235773"/>
            <a:ext cx="5454773" cy="4253142"/>
          </a:xfrm>
        </p:spPr>
      </p:pic>
      <p:sp>
        <p:nvSpPr>
          <p:cNvPr id="8" name="Content Placeholder 7">
            <a:extLst>
              <a:ext uri="{FF2B5EF4-FFF2-40B4-BE49-F238E27FC236}">
                <a16:creationId xmlns:a16="http://schemas.microsoft.com/office/drawing/2014/main" id="{521D295F-870C-2067-89E2-602AADD64D12}"/>
              </a:ext>
            </a:extLst>
          </p:cNvPr>
          <p:cNvSpPr>
            <a:spLocks noGrp="1"/>
          </p:cNvSpPr>
          <p:nvPr>
            <p:ph sz="half" idx="2"/>
          </p:nvPr>
        </p:nvSpPr>
        <p:spPr/>
        <p:txBody>
          <a:bodyPr>
            <a:normAutofit fontScale="77500" lnSpcReduction="20000"/>
          </a:bodyPr>
          <a:lstStyle/>
          <a:p>
            <a:pPr algn="just"/>
            <a:r>
              <a:rPr lang="en-US" dirty="0"/>
              <a:t>"Loss at step X : Y" indicate the training progress.</a:t>
            </a:r>
          </a:p>
          <a:p>
            <a:pPr algn="just"/>
            <a:r>
              <a:rPr lang="en-US" dirty="0"/>
              <a:t>The loss value represents how well the model is performing, with lower values indicating better performance.</a:t>
            </a:r>
          </a:p>
          <a:p>
            <a:pPr algn="just"/>
            <a:r>
              <a:rPr lang="en-US" dirty="0"/>
              <a:t>Every 5000 steps, the model outputs the nearest words to a set of predefined validation words (like "love", "hate", "happy", etc.). This is done to check the quality of the word embeddings. The nearest words are found using cosine similarity in the embedding space.</a:t>
            </a:r>
          </a:p>
        </p:txBody>
      </p:sp>
    </p:spTree>
    <p:extLst>
      <p:ext uri="{BB962C8B-B14F-4D97-AF65-F5344CB8AC3E}">
        <p14:creationId xmlns:p14="http://schemas.microsoft.com/office/powerpoint/2010/main" val="22709207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0B4DB-3F3E-4163-5C9E-4E21D54F5176}"/>
              </a:ext>
            </a:extLst>
          </p:cNvPr>
          <p:cNvSpPr>
            <a:spLocks noGrp="1"/>
          </p:cNvSpPr>
          <p:nvPr>
            <p:ph type="title"/>
          </p:nvPr>
        </p:nvSpPr>
        <p:spPr/>
        <p:txBody>
          <a:bodyPr/>
          <a:lstStyle/>
          <a:p>
            <a:r>
              <a:rPr lang="en-US" dirty="0"/>
              <a:t>Evaluation and Validation </a:t>
            </a:r>
          </a:p>
        </p:txBody>
      </p:sp>
      <p:pic>
        <p:nvPicPr>
          <p:cNvPr id="5" name="Content Placeholder 4">
            <a:extLst>
              <a:ext uri="{FF2B5EF4-FFF2-40B4-BE49-F238E27FC236}">
                <a16:creationId xmlns:a16="http://schemas.microsoft.com/office/drawing/2014/main" id="{433FB9E7-3B1F-D144-4971-39989DBAF655}"/>
              </a:ext>
            </a:extLst>
          </p:cNvPr>
          <p:cNvPicPr>
            <a:picLocks noGrp="1" noChangeAspect="1"/>
          </p:cNvPicPr>
          <p:nvPr>
            <p:ph sz="half" idx="1"/>
          </p:nvPr>
        </p:nvPicPr>
        <p:blipFill>
          <a:blip r:embed="rId2"/>
          <a:stretch>
            <a:fillRect/>
          </a:stretch>
        </p:blipFill>
        <p:spPr>
          <a:xfrm>
            <a:off x="785813" y="2478024"/>
            <a:ext cx="4937125" cy="3318976"/>
          </a:xfrm>
          <a:prstGeom prst="rect">
            <a:avLst/>
          </a:prstGeom>
        </p:spPr>
      </p:pic>
      <p:pic>
        <p:nvPicPr>
          <p:cNvPr id="6" name="Content Placeholder 5">
            <a:extLst>
              <a:ext uri="{FF2B5EF4-FFF2-40B4-BE49-F238E27FC236}">
                <a16:creationId xmlns:a16="http://schemas.microsoft.com/office/drawing/2014/main" id="{8E91F058-F0C6-1D85-736D-DF1595935DF0}"/>
              </a:ext>
            </a:extLst>
          </p:cNvPr>
          <p:cNvPicPr>
            <a:picLocks noGrp="1" noChangeAspect="1"/>
          </p:cNvPicPr>
          <p:nvPr>
            <p:ph sz="half" idx="2"/>
          </p:nvPr>
        </p:nvPicPr>
        <p:blipFill>
          <a:blip r:embed="rId3"/>
          <a:stretch>
            <a:fillRect/>
          </a:stretch>
        </p:blipFill>
        <p:spPr>
          <a:xfrm>
            <a:off x="6096000" y="2476957"/>
            <a:ext cx="4938712" cy="3320043"/>
          </a:xfrm>
          <a:prstGeom prst="rect">
            <a:avLst/>
          </a:prstGeom>
        </p:spPr>
      </p:pic>
    </p:spTree>
    <p:extLst>
      <p:ext uri="{BB962C8B-B14F-4D97-AF65-F5344CB8AC3E}">
        <p14:creationId xmlns:p14="http://schemas.microsoft.com/office/powerpoint/2010/main" val="12984075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14CC4-DAF3-B1CB-0666-ACBF9184AB02}"/>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508159C7-25A2-7317-089B-3F62AD190E27}"/>
              </a:ext>
            </a:extLst>
          </p:cNvPr>
          <p:cNvSpPr>
            <a:spLocks noGrp="1"/>
          </p:cNvSpPr>
          <p:nvPr>
            <p:ph sz="half" idx="1"/>
          </p:nvPr>
        </p:nvSpPr>
        <p:spPr>
          <a:xfrm>
            <a:off x="1115568" y="2478024"/>
            <a:ext cx="9438132" cy="3694176"/>
          </a:xfrm>
        </p:spPr>
        <p:txBody>
          <a:bodyPr/>
          <a:lstStyle/>
          <a:p>
            <a:pPr marL="457200" indent="-457200">
              <a:buFont typeface="+mj-lt"/>
              <a:buAutoNum type="arabicPeriod"/>
            </a:pPr>
            <a:r>
              <a:rPr lang="en-US" dirty="0">
                <a:hlinkClick r:id="rId2"/>
              </a:rPr>
              <a:t>https://medium.com/@evertongomede/doc2vec-understanding-document-embeddings-for-natural-language-processing-ba244e55eba3</a:t>
            </a:r>
            <a:r>
              <a:rPr lang="en-US" dirty="0"/>
              <a:t> </a:t>
            </a:r>
          </a:p>
          <a:p>
            <a:pPr marL="457200" indent="-457200">
              <a:buFont typeface="+mj-lt"/>
              <a:buAutoNum type="arabicPeriod"/>
            </a:pPr>
            <a:r>
              <a:rPr lang="en-US" dirty="0">
                <a:hlinkClick r:id="rId3"/>
              </a:rPr>
              <a:t>https://www.geeksforgeeks.org/doc2vec-in-nlp/</a:t>
            </a:r>
            <a:endParaRPr lang="en-US" dirty="0"/>
          </a:p>
          <a:p>
            <a:pPr marL="457200" indent="-457200">
              <a:buFont typeface="+mj-lt"/>
              <a:buAutoNum type="arabicPeriod"/>
            </a:pPr>
            <a:r>
              <a:rPr lang="en-US" dirty="0">
                <a:hlinkClick r:id="rId4"/>
              </a:rPr>
              <a:t>https://medium.com/wisio/a-gentle-introduction-to-doc2vec-db3e8c0cce5e</a:t>
            </a:r>
            <a:endParaRPr lang="en-US" dirty="0"/>
          </a:p>
          <a:p>
            <a:pPr marL="457200" indent="-457200">
              <a:buFont typeface="+mj-lt"/>
              <a:buAutoNum type="arabicPeriod"/>
            </a:pPr>
            <a:r>
              <a:rPr lang="en-US" dirty="0">
                <a:hlinkClick r:id="rId5"/>
              </a:rPr>
              <a:t>https://medium.com/nlplanet/two-minutes-nlp-11-word-embeddings-models-you-should-know-a0581763b9a9</a:t>
            </a:r>
            <a:r>
              <a:rPr lang="en-US" dirty="0"/>
              <a:t> </a:t>
            </a:r>
          </a:p>
        </p:txBody>
      </p:sp>
    </p:spTree>
    <p:extLst>
      <p:ext uri="{BB962C8B-B14F-4D97-AF65-F5344CB8AC3E}">
        <p14:creationId xmlns:p14="http://schemas.microsoft.com/office/powerpoint/2010/main" val="2642724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017F6-0D3C-4DCB-0EA5-9A41361734B3}"/>
              </a:ext>
            </a:extLst>
          </p:cNvPr>
          <p:cNvSpPr>
            <a:spLocks noGrp="1"/>
          </p:cNvSpPr>
          <p:nvPr>
            <p:ph type="title"/>
          </p:nvPr>
        </p:nvSpPr>
        <p:spPr/>
        <p:txBody>
          <a:bodyPr/>
          <a:lstStyle/>
          <a:p>
            <a:r>
              <a:rPr lang="en-US" dirty="0"/>
              <a:t>Thank you for attention!</a:t>
            </a:r>
          </a:p>
        </p:txBody>
      </p:sp>
    </p:spTree>
    <p:extLst>
      <p:ext uri="{BB962C8B-B14F-4D97-AF65-F5344CB8AC3E}">
        <p14:creationId xmlns:p14="http://schemas.microsoft.com/office/powerpoint/2010/main" val="41247941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638E9-45B8-232B-C274-1C6BA22730DF}"/>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52B2D1FE-9325-5336-A252-4A6D65EF8AEF}"/>
              </a:ext>
            </a:extLst>
          </p:cNvPr>
          <p:cNvSpPr>
            <a:spLocks noGrp="1"/>
          </p:cNvSpPr>
          <p:nvPr>
            <p:ph idx="1"/>
          </p:nvPr>
        </p:nvSpPr>
        <p:spPr>
          <a:xfrm>
            <a:off x="846667" y="2246489"/>
            <a:ext cx="10437029" cy="3925711"/>
          </a:xfrm>
        </p:spPr>
        <p:txBody>
          <a:bodyPr>
            <a:normAutofit fontScale="92500" lnSpcReduction="10000"/>
          </a:bodyPr>
          <a:lstStyle/>
          <a:p>
            <a:pPr marL="514350" indent="-514350" algn="l">
              <a:buFont typeface="+mj-lt"/>
              <a:buAutoNum type="romanUcPeriod"/>
            </a:pPr>
            <a:r>
              <a:rPr lang="en-US" sz="1800" b="1" i="0" dirty="0">
                <a:effectLst/>
              </a:rPr>
              <a:t>Introduction to Word Embeddings</a:t>
            </a:r>
          </a:p>
          <a:p>
            <a:pPr marL="514350" indent="-514350">
              <a:buFont typeface="+mj-lt"/>
              <a:buAutoNum type="romanUcPeriod"/>
            </a:pPr>
            <a:r>
              <a:rPr lang="en-US" sz="1800" b="1" i="0" dirty="0">
                <a:effectLst/>
              </a:rPr>
              <a:t>Understanding Doc2Vec</a:t>
            </a:r>
          </a:p>
          <a:p>
            <a:pPr marL="514350" indent="-514350">
              <a:buFont typeface="+mj-lt"/>
              <a:buAutoNum type="romanUcPeriod"/>
            </a:pPr>
            <a:r>
              <a:rPr lang="en-US" sz="1800" b="1" i="0" dirty="0">
                <a:effectLst/>
              </a:rPr>
              <a:t>Components of Doc2Vec Implementation</a:t>
            </a:r>
          </a:p>
          <a:p>
            <a:r>
              <a:rPr lang="en-US" sz="1800" dirty="0"/>
              <a:t>About Dataset</a:t>
            </a:r>
            <a:endParaRPr lang="en-US" sz="1800" b="1" i="0" dirty="0">
              <a:effectLst/>
            </a:endParaRPr>
          </a:p>
          <a:p>
            <a:r>
              <a:rPr lang="en-US" sz="1800" b="0" i="0" dirty="0">
                <a:effectLst/>
              </a:rPr>
              <a:t>Text Preprocessing</a:t>
            </a:r>
          </a:p>
          <a:p>
            <a:r>
              <a:rPr lang="en-US" sz="1800" b="0" i="0" dirty="0">
                <a:effectLst/>
              </a:rPr>
              <a:t>Model Architecture</a:t>
            </a:r>
          </a:p>
          <a:p>
            <a:r>
              <a:rPr lang="en-US" sz="1800" b="0" i="0" dirty="0">
                <a:effectLst/>
              </a:rPr>
              <a:t>Training Process</a:t>
            </a:r>
          </a:p>
          <a:p>
            <a:r>
              <a:rPr lang="en-US" sz="1800" b="0" i="0" dirty="0">
                <a:effectLst/>
              </a:rPr>
              <a:t>Evaluation and Validation</a:t>
            </a:r>
          </a:p>
          <a:p>
            <a:pPr marL="400050" indent="-400050">
              <a:buFont typeface="+mj-lt"/>
              <a:buAutoNum type="romanUcPeriod" startAt="4"/>
            </a:pPr>
            <a:r>
              <a:rPr lang="en-US" sz="1800" b="1" i="0" dirty="0">
                <a:effectLst/>
              </a:rPr>
              <a:t>Example Demonstration</a:t>
            </a:r>
          </a:p>
          <a:p>
            <a:pPr marL="400050" indent="-400050">
              <a:buFont typeface="+mj-lt"/>
              <a:buAutoNum type="romanUcPeriod" startAt="4"/>
            </a:pPr>
            <a:r>
              <a:rPr lang="en-US" sz="1800" b="1" i="0" dirty="0">
                <a:effectLst/>
              </a:rPr>
              <a:t>Conclusion</a:t>
            </a:r>
          </a:p>
          <a:p>
            <a:pPr marL="400050" indent="-400050">
              <a:buFont typeface="+mj-lt"/>
              <a:buAutoNum type="romanUcPeriod" startAt="4"/>
            </a:pPr>
            <a:endParaRPr lang="en-US" sz="1800" b="1" i="0" dirty="0">
              <a:effectLst/>
            </a:endParaRPr>
          </a:p>
          <a:p>
            <a:endParaRPr lang="en-US" sz="1800" dirty="0"/>
          </a:p>
        </p:txBody>
      </p:sp>
    </p:spTree>
    <p:extLst>
      <p:ext uri="{BB962C8B-B14F-4D97-AF65-F5344CB8AC3E}">
        <p14:creationId xmlns:p14="http://schemas.microsoft.com/office/powerpoint/2010/main" val="37937667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14077-882F-8321-B470-1252814A6AD5}"/>
              </a:ext>
            </a:extLst>
          </p:cNvPr>
          <p:cNvSpPr>
            <a:spLocks noGrp="1"/>
          </p:cNvSpPr>
          <p:nvPr>
            <p:ph type="title"/>
          </p:nvPr>
        </p:nvSpPr>
        <p:spPr>
          <a:xfrm>
            <a:off x="701546" y="534119"/>
            <a:ext cx="5991244" cy="1106424"/>
          </a:xfrm>
        </p:spPr>
        <p:txBody>
          <a:bodyPr vert="horz" lIns="91440" tIns="45720" rIns="91440" bIns="45720" rtlCol="0" anchor="ctr">
            <a:normAutofit/>
          </a:bodyPr>
          <a:lstStyle/>
          <a:p>
            <a:r>
              <a:rPr lang="en-US" sz="3200" dirty="0"/>
              <a:t>Word Embeddings</a:t>
            </a:r>
          </a:p>
        </p:txBody>
      </p:sp>
      <p:sp>
        <p:nvSpPr>
          <p:cNvPr id="5" name="Content Placeholder 4">
            <a:extLst>
              <a:ext uri="{FF2B5EF4-FFF2-40B4-BE49-F238E27FC236}">
                <a16:creationId xmlns:a16="http://schemas.microsoft.com/office/drawing/2014/main" id="{BC945CBE-9F2F-11E3-4EAB-77856DF74A95}"/>
              </a:ext>
            </a:extLst>
          </p:cNvPr>
          <p:cNvSpPr>
            <a:spLocks noGrp="1"/>
          </p:cNvSpPr>
          <p:nvPr>
            <p:ph sz="half" idx="2"/>
          </p:nvPr>
        </p:nvSpPr>
        <p:spPr>
          <a:xfrm>
            <a:off x="838598" y="2992832"/>
            <a:ext cx="5993892" cy="3560251"/>
          </a:xfrm>
        </p:spPr>
        <p:txBody>
          <a:bodyPr vert="horz" lIns="91440" tIns="45720" rIns="91440" bIns="45720" rtlCol="0">
            <a:normAutofit/>
          </a:bodyPr>
          <a:lstStyle/>
          <a:p>
            <a:pPr marL="0" algn="just"/>
            <a:r>
              <a:rPr lang="en-US" sz="1800" b="0" i="0" dirty="0">
                <a:effectLst/>
              </a:rPr>
              <a:t>The dense vector representations of words in a continuous vector space.</a:t>
            </a:r>
          </a:p>
          <a:p>
            <a:pPr marL="0" algn="just"/>
            <a:r>
              <a:rPr lang="en-US" sz="1800" dirty="0"/>
              <a:t>Motivation: The ability to capture semantic relationships between words.</a:t>
            </a:r>
          </a:p>
          <a:p>
            <a:pPr marL="0" algn="just"/>
            <a:r>
              <a:rPr lang="en-US" sz="1800" dirty="0"/>
              <a:t>Models: Word2Vec, </a:t>
            </a:r>
            <a:r>
              <a:rPr lang="en-US" sz="1800" dirty="0" err="1"/>
              <a:t>GloVe</a:t>
            </a:r>
            <a:r>
              <a:rPr lang="en-US" sz="1800" dirty="0"/>
              <a:t>, </a:t>
            </a:r>
            <a:r>
              <a:rPr lang="en-US" sz="1800" dirty="0" err="1"/>
              <a:t>FastText</a:t>
            </a:r>
            <a:r>
              <a:rPr lang="en-US" sz="1800" dirty="0"/>
              <a:t>, TF-IDF, Bag-of-words, BERT.</a:t>
            </a:r>
          </a:p>
        </p:txBody>
      </p:sp>
      <p:pic>
        <p:nvPicPr>
          <p:cNvPr id="7" name="Picture 2">
            <a:extLst>
              <a:ext uri="{FF2B5EF4-FFF2-40B4-BE49-F238E27FC236}">
                <a16:creationId xmlns:a16="http://schemas.microsoft.com/office/drawing/2014/main" id="{2C67E8F6-4904-5C7D-E80B-97EC5659EA2D}"/>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086600" y="4295469"/>
            <a:ext cx="5052895" cy="24676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A survey of word embeddings based on deep learning | SpringerLink">
            <a:extLst>
              <a:ext uri="{FF2B5EF4-FFF2-40B4-BE49-F238E27FC236}">
                <a16:creationId xmlns:a16="http://schemas.microsoft.com/office/drawing/2014/main" id="{77898E21-BA47-E514-C08A-9A63ACCBC28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120082" y="201913"/>
            <a:ext cx="2576352" cy="34933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42984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A64AD-A370-EB79-5408-FBB82605B580}"/>
              </a:ext>
            </a:extLst>
          </p:cNvPr>
          <p:cNvSpPr>
            <a:spLocks noGrp="1"/>
          </p:cNvSpPr>
          <p:nvPr>
            <p:ph type="title"/>
          </p:nvPr>
        </p:nvSpPr>
        <p:spPr>
          <a:xfrm>
            <a:off x="863600" y="640080"/>
            <a:ext cx="10843768" cy="1106424"/>
          </a:xfrm>
        </p:spPr>
        <p:txBody>
          <a:bodyPr>
            <a:normAutofit/>
          </a:bodyPr>
          <a:lstStyle/>
          <a:p>
            <a:r>
              <a:rPr lang="en-US" sz="3600" dirty="0"/>
              <a:t>Understanding Doc2Vec</a:t>
            </a:r>
          </a:p>
        </p:txBody>
      </p:sp>
      <p:pic>
        <p:nvPicPr>
          <p:cNvPr id="3074" name="Picture 2" descr="Doc2Vec (DM and DBoW) | Download Scientific Diagram">
            <a:extLst>
              <a:ext uri="{FF2B5EF4-FFF2-40B4-BE49-F238E27FC236}">
                <a16:creationId xmlns:a16="http://schemas.microsoft.com/office/drawing/2014/main" id="{3BA4C56C-9350-B442-8BEC-71B8C9A5DA0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29768" y="2389913"/>
            <a:ext cx="6702552" cy="3175453"/>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6B88934F-A660-37AF-A42F-8E8C790AC1C3}"/>
              </a:ext>
            </a:extLst>
          </p:cNvPr>
          <p:cNvSpPr>
            <a:spLocks noGrp="1"/>
          </p:cNvSpPr>
          <p:nvPr>
            <p:ph idx="1"/>
          </p:nvPr>
        </p:nvSpPr>
        <p:spPr>
          <a:xfrm>
            <a:off x="7531100" y="2020824"/>
            <a:ext cx="3862749" cy="3959352"/>
          </a:xfrm>
        </p:spPr>
        <p:txBody>
          <a:bodyPr anchor="ctr">
            <a:normAutofit/>
          </a:bodyPr>
          <a:lstStyle/>
          <a:p>
            <a:pPr algn="just">
              <a:lnSpc>
                <a:spcPct val="100000"/>
              </a:lnSpc>
            </a:pPr>
            <a:r>
              <a:rPr lang="en-US" sz="1600" dirty="0">
                <a:latin typeface="Times New Roman" panose="02020603050405020304" pitchFamily="18" charset="0"/>
                <a:cs typeface="Times New Roman" panose="02020603050405020304" pitchFamily="18" charset="0"/>
              </a:rPr>
              <a:t>An extension of word embeddings that was introduced to capture not only the meaning of individual words but also the context and relationships within entire documents.</a:t>
            </a:r>
          </a:p>
          <a:p>
            <a:pPr algn="just">
              <a:lnSpc>
                <a:spcPct val="100000"/>
              </a:lnSpc>
            </a:pPr>
            <a:r>
              <a:rPr lang="en-US" sz="1600" dirty="0">
                <a:latin typeface="Times New Roman" panose="02020603050405020304" pitchFamily="18" charset="0"/>
                <a:cs typeface="Times New Roman" panose="02020603050405020304" pitchFamily="18" charset="0"/>
              </a:rPr>
              <a:t>Doc2Vec represents documents as fixed-size vectors in a continuous vector space.</a:t>
            </a:r>
          </a:p>
          <a:p>
            <a:pPr algn="just">
              <a:lnSpc>
                <a:spcPct val="100000"/>
              </a:lnSpc>
            </a:pPr>
            <a:r>
              <a:rPr lang="en-US" sz="1600" dirty="0">
                <a:latin typeface="Times New Roman" panose="02020603050405020304" pitchFamily="18" charset="0"/>
                <a:cs typeface="Times New Roman" panose="02020603050405020304" pitchFamily="18" charset="0"/>
              </a:rPr>
              <a:t>The strengths of Doc2Vec lies in its ability to consider the context of words within the document. </a:t>
            </a:r>
          </a:p>
        </p:txBody>
      </p:sp>
    </p:spTree>
    <p:extLst>
      <p:ext uri="{BB962C8B-B14F-4D97-AF65-F5344CB8AC3E}">
        <p14:creationId xmlns:p14="http://schemas.microsoft.com/office/powerpoint/2010/main" val="5558599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59DB3-03BE-48E9-60F0-38A47310609C}"/>
              </a:ext>
            </a:extLst>
          </p:cNvPr>
          <p:cNvSpPr>
            <a:spLocks noGrp="1"/>
          </p:cNvSpPr>
          <p:nvPr>
            <p:ph type="title"/>
          </p:nvPr>
        </p:nvSpPr>
        <p:spPr/>
        <p:txBody>
          <a:bodyPr>
            <a:normAutofit fontScale="90000"/>
          </a:bodyPr>
          <a:lstStyle/>
          <a:p>
            <a:r>
              <a:rPr lang="en-US" sz="4000" b="1" i="0" dirty="0">
                <a:effectLst/>
              </a:rPr>
              <a:t>Components of Doc2Vec Implementation</a:t>
            </a:r>
            <a:endParaRPr lang="en-US" dirty="0"/>
          </a:p>
        </p:txBody>
      </p:sp>
      <p:pic>
        <p:nvPicPr>
          <p:cNvPr id="3074" name="Picture 2" descr="Database - User Interface &amp; Gesture Icons">
            <a:extLst>
              <a:ext uri="{FF2B5EF4-FFF2-40B4-BE49-F238E27FC236}">
                <a16:creationId xmlns:a16="http://schemas.microsoft.com/office/drawing/2014/main" id="{0E54A9ED-7471-7930-FD26-284C61B0931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85084" y="3260788"/>
            <a:ext cx="1401523" cy="1401523"/>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Arrow Connector 4">
            <a:extLst>
              <a:ext uri="{FF2B5EF4-FFF2-40B4-BE49-F238E27FC236}">
                <a16:creationId xmlns:a16="http://schemas.microsoft.com/office/drawing/2014/main" id="{11DAE209-F170-0E73-7B1F-FFB155F508B2}"/>
              </a:ext>
            </a:extLst>
          </p:cNvPr>
          <p:cNvCxnSpPr>
            <a:cxnSpLocks/>
          </p:cNvCxnSpPr>
          <p:nvPr/>
        </p:nvCxnSpPr>
        <p:spPr>
          <a:xfrm>
            <a:off x="1684907" y="3962398"/>
            <a:ext cx="58293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6" name="Diagram 5">
            <a:extLst>
              <a:ext uri="{FF2B5EF4-FFF2-40B4-BE49-F238E27FC236}">
                <a16:creationId xmlns:a16="http://schemas.microsoft.com/office/drawing/2014/main" id="{C9AE7DE9-629A-E734-65AD-1DCE372569BC}"/>
              </a:ext>
            </a:extLst>
          </p:cNvPr>
          <p:cNvGraphicFramePr/>
          <p:nvPr>
            <p:extLst>
              <p:ext uri="{D42A27DB-BD31-4B8C-83A1-F6EECF244321}">
                <p14:modId xmlns:p14="http://schemas.microsoft.com/office/powerpoint/2010/main" val="2360798751"/>
              </p:ext>
            </p:extLst>
          </p:nvPr>
        </p:nvGraphicFramePr>
        <p:xfrm>
          <a:off x="4484551" y="2479964"/>
          <a:ext cx="2331885" cy="296127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8" name="Straight Arrow Connector 7">
            <a:extLst>
              <a:ext uri="{FF2B5EF4-FFF2-40B4-BE49-F238E27FC236}">
                <a16:creationId xmlns:a16="http://schemas.microsoft.com/office/drawing/2014/main" id="{EB7D7DE0-56EF-4795-86ED-8426B249E7F2}"/>
              </a:ext>
            </a:extLst>
          </p:cNvPr>
          <p:cNvCxnSpPr/>
          <p:nvPr/>
        </p:nvCxnSpPr>
        <p:spPr>
          <a:xfrm>
            <a:off x="6866506" y="3962399"/>
            <a:ext cx="58293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Rounded Rectangle 8">
            <a:extLst>
              <a:ext uri="{FF2B5EF4-FFF2-40B4-BE49-F238E27FC236}">
                <a16:creationId xmlns:a16="http://schemas.microsoft.com/office/drawing/2014/main" id="{8B758BC5-47FC-F781-AFEF-425C4941E0E4}"/>
              </a:ext>
            </a:extLst>
          </p:cNvPr>
          <p:cNvSpPr/>
          <p:nvPr/>
        </p:nvSpPr>
        <p:spPr>
          <a:xfrm>
            <a:off x="2292198" y="3663803"/>
            <a:ext cx="1551743" cy="596469"/>
          </a:xfrm>
          <a:prstGeom prst="roundRect">
            <a:avLst/>
          </a:prstGeom>
          <a:solidFill>
            <a:schemeClr val="accent2">
              <a:lumMod val="75000"/>
              <a:alpha val="7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i="0" dirty="0" err="1">
                <a:effectLst/>
                <a:latin typeface="Söhne"/>
              </a:rPr>
              <a:t>load_movie</a:t>
            </a:r>
            <a:r>
              <a:rPr lang="en-US" sz="1600" b="1" i="0" dirty="0">
                <a:effectLst/>
                <a:latin typeface="Söhne"/>
              </a:rPr>
              <a:t> data</a:t>
            </a:r>
          </a:p>
        </p:txBody>
      </p:sp>
      <p:cxnSp>
        <p:nvCxnSpPr>
          <p:cNvPr id="10" name="Straight Arrow Connector 9">
            <a:extLst>
              <a:ext uri="{FF2B5EF4-FFF2-40B4-BE49-F238E27FC236}">
                <a16:creationId xmlns:a16="http://schemas.microsoft.com/office/drawing/2014/main" id="{552DCB2B-A50C-61E2-114E-B9F884449C57}"/>
              </a:ext>
            </a:extLst>
          </p:cNvPr>
          <p:cNvCxnSpPr>
            <a:cxnSpLocks/>
          </p:cNvCxnSpPr>
          <p:nvPr/>
        </p:nvCxnSpPr>
        <p:spPr>
          <a:xfrm>
            <a:off x="3877260" y="3962398"/>
            <a:ext cx="58293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2327F620-01CE-3DE8-DE2A-E37192C9556B}"/>
              </a:ext>
            </a:extLst>
          </p:cNvPr>
          <p:cNvSpPr txBox="1"/>
          <p:nvPr/>
        </p:nvSpPr>
        <p:spPr>
          <a:xfrm>
            <a:off x="2292198" y="4557732"/>
            <a:ext cx="1419344" cy="584775"/>
          </a:xfrm>
          <a:prstGeom prst="rect">
            <a:avLst/>
          </a:prstGeom>
          <a:noFill/>
        </p:spPr>
        <p:txBody>
          <a:bodyPr wrap="square" rtlCol="0">
            <a:spAutoFit/>
          </a:bodyPr>
          <a:lstStyle/>
          <a:p>
            <a:r>
              <a:rPr lang="en-US" sz="1600" dirty="0"/>
              <a:t>Data Loading</a:t>
            </a:r>
          </a:p>
        </p:txBody>
      </p:sp>
      <p:sp>
        <p:nvSpPr>
          <p:cNvPr id="13" name="TextBox 12">
            <a:extLst>
              <a:ext uri="{FF2B5EF4-FFF2-40B4-BE49-F238E27FC236}">
                <a16:creationId xmlns:a16="http://schemas.microsoft.com/office/drawing/2014/main" id="{BC3D0312-3BF4-81E1-E207-79EB070845DB}"/>
              </a:ext>
            </a:extLst>
          </p:cNvPr>
          <p:cNvSpPr txBox="1"/>
          <p:nvPr/>
        </p:nvSpPr>
        <p:spPr>
          <a:xfrm>
            <a:off x="4472709" y="5554036"/>
            <a:ext cx="2011852" cy="584775"/>
          </a:xfrm>
          <a:prstGeom prst="rect">
            <a:avLst/>
          </a:prstGeom>
          <a:noFill/>
        </p:spPr>
        <p:txBody>
          <a:bodyPr wrap="square" rtlCol="0">
            <a:spAutoFit/>
          </a:bodyPr>
          <a:lstStyle/>
          <a:p>
            <a:r>
              <a:rPr lang="en-US" sz="1600" dirty="0"/>
              <a:t>Data preprocessing</a:t>
            </a:r>
          </a:p>
        </p:txBody>
      </p:sp>
      <p:graphicFrame>
        <p:nvGraphicFramePr>
          <p:cNvPr id="14" name="Diagram 13">
            <a:extLst>
              <a:ext uri="{FF2B5EF4-FFF2-40B4-BE49-F238E27FC236}">
                <a16:creationId xmlns:a16="http://schemas.microsoft.com/office/drawing/2014/main" id="{8D51B72F-B5C8-6969-8226-670E0D4DF08A}"/>
              </a:ext>
            </a:extLst>
          </p:cNvPr>
          <p:cNvGraphicFramePr/>
          <p:nvPr>
            <p:extLst>
              <p:ext uri="{D42A27DB-BD31-4B8C-83A1-F6EECF244321}">
                <p14:modId xmlns:p14="http://schemas.microsoft.com/office/powerpoint/2010/main" val="1807663037"/>
              </p:ext>
            </p:extLst>
          </p:nvPr>
        </p:nvGraphicFramePr>
        <p:xfrm>
          <a:off x="7473798" y="3597833"/>
          <a:ext cx="1621531" cy="728245"/>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cxnSp>
        <p:nvCxnSpPr>
          <p:cNvPr id="15" name="Straight Arrow Connector 14">
            <a:extLst>
              <a:ext uri="{FF2B5EF4-FFF2-40B4-BE49-F238E27FC236}">
                <a16:creationId xmlns:a16="http://schemas.microsoft.com/office/drawing/2014/main" id="{294639BC-2114-581C-5D23-8E4DB18532D7}"/>
              </a:ext>
            </a:extLst>
          </p:cNvPr>
          <p:cNvCxnSpPr/>
          <p:nvPr/>
        </p:nvCxnSpPr>
        <p:spPr>
          <a:xfrm>
            <a:off x="9130146" y="3962398"/>
            <a:ext cx="58293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Rounded Rectangle 16">
            <a:extLst>
              <a:ext uri="{FF2B5EF4-FFF2-40B4-BE49-F238E27FC236}">
                <a16:creationId xmlns:a16="http://schemas.microsoft.com/office/drawing/2014/main" id="{B80DAAF7-F566-A9B0-4F73-FF253F0938EE}"/>
              </a:ext>
            </a:extLst>
          </p:cNvPr>
          <p:cNvSpPr/>
          <p:nvPr/>
        </p:nvSpPr>
        <p:spPr>
          <a:xfrm>
            <a:off x="9737438" y="3663800"/>
            <a:ext cx="1551743" cy="596469"/>
          </a:xfrm>
          <a:prstGeom prst="roundRect">
            <a:avLst/>
          </a:prstGeom>
          <a:solidFill>
            <a:schemeClr val="accent2">
              <a:lumMod val="75000"/>
              <a:alpha val="7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i="0" dirty="0">
                <a:effectLst/>
              </a:rPr>
              <a:t>train</a:t>
            </a:r>
          </a:p>
        </p:txBody>
      </p:sp>
      <p:cxnSp>
        <p:nvCxnSpPr>
          <p:cNvPr id="22" name="Straight Arrow Connector 21">
            <a:extLst>
              <a:ext uri="{FF2B5EF4-FFF2-40B4-BE49-F238E27FC236}">
                <a16:creationId xmlns:a16="http://schemas.microsoft.com/office/drawing/2014/main" id="{BEFF4FCA-33CA-9497-750D-0C84014E58A5}"/>
              </a:ext>
            </a:extLst>
          </p:cNvPr>
          <p:cNvCxnSpPr>
            <a:cxnSpLocks/>
          </p:cNvCxnSpPr>
          <p:nvPr/>
        </p:nvCxnSpPr>
        <p:spPr>
          <a:xfrm>
            <a:off x="10511271" y="4260269"/>
            <a:ext cx="0" cy="54378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Rounded Rectangle 23">
            <a:extLst>
              <a:ext uri="{FF2B5EF4-FFF2-40B4-BE49-F238E27FC236}">
                <a16:creationId xmlns:a16="http://schemas.microsoft.com/office/drawing/2014/main" id="{A30E9758-2FDF-9694-C9F3-CEF7A14D32D7}"/>
              </a:ext>
            </a:extLst>
          </p:cNvPr>
          <p:cNvSpPr/>
          <p:nvPr/>
        </p:nvSpPr>
        <p:spPr>
          <a:xfrm>
            <a:off x="9737438" y="4794529"/>
            <a:ext cx="1551743" cy="906184"/>
          </a:xfrm>
          <a:prstGeom prst="roundRect">
            <a:avLst/>
          </a:prstGeom>
          <a:solidFill>
            <a:schemeClr val="accent2">
              <a:lumMod val="75000"/>
              <a:alpha val="7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i="0" dirty="0">
                <a:effectLst/>
              </a:rPr>
              <a:t>Evaluation and validation</a:t>
            </a:r>
          </a:p>
        </p:txBody>
      </p:sp>
      <p:sp>
        <p:nvSpPr>
          <p:cNvPr id="25" name="TextBox 24">
            <a:extLst>
              <a:ext uri="{FF2B5EF4-FFF2-40B4-BE49-F238E27FC236}">
                <a16:creationId xmlns:a16="http://schemas.microsoft.com/office/drawing/2014/main" id="{33BB2D2A-78BD-B3FD-703D-D117660C7D35}"/>
              </a:ext>
            </a:extLst>
          </p:cNvPr>
          <p:cNvSpPr txBox="1"/>
          <p:nvPr/>
        </p:nvSpPr>
        <p:spPr>
          <a:xfrm>
            <a:off x="338176" y="4601290"/>
            <a:ext cx="1473032" cy="584775"/>
          </a:xfrm>
          <a:prstGeom prst="rect">
            <a:avLst/>
          </a:prstGeom>
          <a:noFill/>
        </p:spPr>
        <p:txBody>
          <a:bodyPr wrap="none" rtlCol="0">
            <a:spAutoFit/>
          </a:bodyPr>
          <a:lstStyle/>
          <a:p>
            <a:r>
              <a:rPr lang="en-US" sz="1600" dirty="0"/>
              <a:t>Movie review </a:t>
            </a:r>
          </a:p>
          <a:p>
            <a:r>
              <a:rPr lang="en-US" sz="1600" dirty="0"/>
              <a:t>dataset</a:t>
            </a:r>
          </a:p>
        </p:txBody>
      </p:sp>
      <p:sp>
        <p:nvSpPr>
          <p:cNvPr id="26" name="TextBox 25">
            <a:extLst>
              <a:ext uri="{FF2B5EF4-FFF2-40B4-BE49-F238E27FC236}">
                <a16:creationId xmlns:a16="http://schemas.microsoft.com/office/drawing/2014/main" id="{4FF91FBE-8E3E-BF40-2754-479E144402CB}"/>
              </a:ext>
            </a:extLst>
          </p:cNvPr>
          <p:cNvSpPr txBox="1"/>
          <p:nvPr/>
        </p:nvSpPr>
        <p:spPr>
          <a:xfrm>
            <a:off x="7340868" y="4493034"/>
            <a:ext cx="2009653" cy="338554"/>
          </a:xfrm>
          <a:prstGeom prst="rect">
            <a:avLst/>
          </a:prstGeom>
          <a:noFill/>
        </p:spPr>
        <p:txBody>
          <a:bodyPr wrap="none" rtlCol="0">
            <a:spAutoFit/>
          </a:bodyPr>
          <a:lstStyle/>
          <a:p>
            <a:r>
              <a:rPr lang="en-US" sz="1600" dirty="0"/>
              <a:t>Model Architecture</a:t>
            </a:r>
          </a:p>
        </p:txBody>
      </p:sp>
    </p:spTree>
    <p:extLst>
      <p:ext uri="{BB962C8B-B14F-4D97-AF65-F5344CB8AC3E}">
        <p14:creationId xmlns:p14="http://schemas.microsoft.com/office/powerpoint/2010/main" val="38500646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27917-2E57-5FC5-AE06-24B28E4EF2D2}"/>
              </a:ext>
            </a:extLst>
          </p:cNvPr>
          <p:cNvSpPr>
            <a:spLocks noGrp="1"/>
          </p:cNvSpPr>
          <p:nvPr>
            <p:ph type="title"/>
          </p:nvPr>
        </p:nvSpPr>
        <p:spPr>
          <a:xfrm>
            <a:off x="970546" y="332822"/>
            <a:ext cx="3537285" cy="1645920"/>
          </a:xfrm>
        </p:spPr>
        <p:txBody>
          <a:bodyPr>
            <a:normAutofit/>
          </a:bodyPr>
          <a:lstStyle/>
          <a:p>
            <a:r>
              <a:rPr lang="en-US" sz="3200" dirty="0"/>
              <a:t>Dataset</a:t>
            </a:r>
          </a:p>
        </p:txBody>
      </p:sp>
      <p:pic>
        <p:nvPicPr>
          <p:cNvPr id="5" name="Picture 4">
            <a:extLst>
              <a:ext uri="{FF2B5EF4-FFF2-40B4-BE49-F238E27FC236}">
                <a16:creationId xmlns:a16="http://schemas.microsoft.com/office/drawing/2014/main" id="{2A3A75A4-8D22-B327-D5FB-3EC02FCDBEF4}"/>
              </a:ext>
            </a:extLst>
          </p:cNvPr>
          <p:cNvPicPr>
            <a:picLocks noChangeAspect="1"/>
          </p:cNvPicPr>
          <p:nvPr/>
        </p:nvPicPr>
        <p:blipFill>
          <a:blip r:embed="rId3"/>
          <a:stretch>
            <a:fillRect/>
          </a:stretch>
        </p:blipFill>
        <p:spPr>
          <a:xfrm>
            <a:off x="1363020" y="2676139"/>
            <a:ext cx="9545213" cy="3985127"/>
          </a:xfrm>
          <a:prstGeom prst="rect">
            <a:avLst/>
          </a:prstGeom>
        </p:spPr>
      </p:pic>
    </p:spTree>
    <p:extLst>
      <p:ext uri="{BB962C8B-B14F-4D97-AF65-F5344CB8AC3E}">
        <p14:creationId xmlns:p14="http://schemas.microsoft.com/office/powerpoint/2010/main" val="29746141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01318-2009-D765-E44E-2553907F5232}"/>
              </a:ext>
            </a:extLst>
          </p:cNvPr>
          <p:cNvSpPr>
            <a:spLocks noGrp="1"/>
          </p:cNvSpPr>
          <p:nvPr>
            <p:ph type="title"/>
          </p:nvPr>
        </p:nvSpPr>
        <p:spPr/>
        <p:txBody>
          <a:bodyPr/>
          <a:lstStyle/>
          <a:p>
            <a:r>
              <a:rPr lang="en-US" dirty="0"/>
              <a:t>Text Preprocessing</a:t>
            </a:r>
          </a:p>
        </p:txBody>
      </p:sp>
      <p:graphicFrame>
        <p:nvGraphicFramePr>
          <p:cNvPr id="4" name="Content Placeholder 3">
            <a:extLst>
              <a:ext uri="{FF2B5EF4-FFF2-40B4-BE49-F238E27FC236}">
                <a16:creationId xmlns:a16="http://schemas.microsoft.com/office/drawing/2014/main" id="{5CE5CC28-BBA8-F46F-3175-8ACDF5D0A34B}"/>
              </a:ext>
            </a:extLst>
          </p:cNvPr>
          <p:cNvGraphicFramePr>
            <a:graphicFrameLocks noGrp="1"/>
          </p:cNvGraphicFramePr>
          <p:nvPr>
            <p:ph idx="1"/>
            <p:extLst>
              <p:ext uri="{D42A27DB-BD31-4B8C-83A1-F6EECF244321}">
                <p14:modId xmlns:p14="http://schemas.microsoft.com/office/powerpoint/2010/main" val="3175642106"/>
              </p:ext>
            </p:extLst>
          </p:nvPr>
        </p:nvGraphicFramePr>
        <p:xfrm>
          <a:off x="1116014" y="2185988"/>
          <a:ext cx="10585449" cy="39862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455046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5C9B446A-6343-4E56-90BA-061E4DDF0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Freeform: Shape 11">
            <a:extLst>
              <a:ext uri="{FF2B5EF4-FFF2-40B4-BE49-F238E27FC236}">
                <a16:creationId xmlns:a16="http://schemas.microsoft.com/office/drawing/2014/main" id="{3EC72A1B-03D3-499C-B4BF-AC68EEC22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2" name="Freeform: Shape 13">
            <a:extLst>
              <a:ext uri="{FF2B5EF4-FFF2-40B4-BE49-F238E27FC236}">
                <a16:creationId xmlns:a16="http://schemas.microsoft.com/office/drawing/2014/main" id="{216322C2-3CF0-4D33-BF90-3F384CF6D2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AA23C1-44F4-9717-32F1-FCB8536CCCD5}"/>
              </a:ext>
            </a:extLst>
          </p:cNvPr>
          <p:cNvSpPr>
            <a:spLocks noGrp="1"/>
          </p:cNvSpPr>
          <p:nvPr>
            <p:ph type="title"/>
          </p:nvPr>
        </p:nvSpPr>
        <p:spPr>
          <a:xfrm>
            <a:off x="371094" y="1161288"/>
            <a:ext cx="3438144" cy="1124712"/>
          </a:xfrm>
        </p:spPr>
        <p:txBody>
          <a:bodyPr anchor="b">
            <a:normAutofit/>
          </a:bodyPr>
          <a:lstStyle/>
          <a:p>
            <a:r>
              <a:rPr lang="en-US" sz="2600" dirty="0"/>
              <a:t>Model Architecture PV-DM</a:t>
            </a:r>
          </a:p>
        </p:txBody>
      </p:sp>
      <p:sp>
        <p:nvSpPr>
          <p:cNvPr id="23" name="Rectangle 2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3756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A computer screen shot of a program&#10;&#10;Description automatically generated">
            <a:extLst>
              <a:ext uri="{FF2B5EF4-FFF2-40B4-BE49-F238E27FC236}">
                <a16:creationId xmlns:a16="http://schemas.microsoft.com/office/drawing/2014/main" id="{585FE8E3-4297-2083-0AE2-E2ECDBBFF6D6}"/>
              </a:ext>
            </a:extLst>
          </p:cNvPr>
          <p:cNvPicPr>
            <a:picLocks noChangeAspect="1"/>
          </p:cNvPicPr>
          <p:nvPr/>
        </p:nvPicPr>
        <p:blipFill rotWithShape="1">
          <a:blip r:embed="rId2"/>
          <a:srcRect r="12665"/>
          <a:stretch/>
        </p:blipFill>
        <p:spPr>
          <a:xfrm>
            <a:off x="4898966" y="1118972"/>
            <a:ext cx="6864789" cy="4224920"/>
          </a:xfrm>
          <a:prstGeom prst="rect">
            <a:avLst/>
          </a:prstGeom>
        </p:spPr>
      </p:pic>
      <p:graphicFrame>
        <p:nvGraphicFramePr>
          <p:cNvPr id="4" name="Content Placeholder 3">
            <a:extLst>
              <a:ext uri="{FF2B5EF4-FFF2-40B4-BE49-F238E27FC236}">
                <a16:creationId xmlns:a16="http://schemas.microsoft.com/office/drawing/2014/main" id="{3C8A28B5-F45B-DCCA-18C2-36ABB5CB7993}"/>
              </a:ext>
            </a:extLst>
          </p:cNvPr>
          <p:cNvGraphicFramePr>
            <a:graphicFrameLocks noGrp="1"/>
          </p:cNvGraphicFramePr>
          <p:nvPr>
            <p:ph idx="1"/>
            <p:extLst>
              <p:ext uri="{D42A27DB-BD31-4B8C-83A1-F6EECF244321}">
                <p14:modId xmlns:p14="http://schemas.microsoft.com/office/powerpoint/2010/main" val="842012870"/>
              </p:ext>
            </p:extLst>
          </p:nvPr>
        </p:nvGraphicFramePr>
        <p:xfrm>
          <a:off x="371094" y="2718054"/>
          <a:ext cx="3438906" cy="32072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450248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20">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710DC4E-7C3E-A15D-EB35-3E6EEAD534C9}"/>
              </a:ext>
            </a:extLst>
          </p:cNvPr>
          <p:cNvSpPr>
            <a:spLocks noGrp="1"/>
          </p:cNvSpPr>
          <p:nvPr>
            <p:ph type="title"/>
          </p:nvPr>
        </p:nvSpPr>
        <p:spPr>
          <a:xfrm>
            <a:off x="1046746" y="586822"/>
            <a:ext cx="3537285" cy="1645920"/>
          </a:xfrm>
        </p:spPr>
        <p:txBody>
          <a:bodyPr>
            <a:normAutofit/>
          </a:bodyPr>
          <a:lstStyle/>
          <a:p>
            <a:r>
              <a:rPr lang="en-US" sz="3200"/>
              <a:t>Model Architecture PV-DM</a:t>
            </a:r>
          </a:p>
        </p:txBody>
      </p:sp>
      <p:sp>
        <p:nvSpPr>
          <p:cNvPr id="22" name="Rectangle 21">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8113" y="1405210"/>
            <a:ext cx="1463040"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A computer screen shot of a computer code&#10;&#10;Description automatically generated">
            <a:extLst>
              <a:ext uri="{FF2B5EF4-FFF2-40B4-BE49-F238E27FC236}">
                <a16:creationId xmlns:a16="http://schemas.microsoft.com/office/drawing/2014/main" id="{A6E3443A-7918-C2F5-98D2-FBBEFAC19EFF}"/>
              </a:ext>
            </a:extLst>
          </p:cNvPr>
          <p:cNvPicPr>
            <a:picLocks noChangeAspect="1"/>
          </p:cNvPicPr>
          <p:nvPr/>
        </p:nvPicPr>
        <p:blipFill>
          <a:blip r:embed="rId2"/>
          <a:stretch>
            <a:fillRect/>
          </a:stretch>
        </p:blipFill>
        <p:spPr>
          <a:xfrm>
            <a:off x="2290622" y="2734056"/>
            <a:ext cx="7699148" cy="3483864"/>
          </a:xfrm>
          <a:prstGeom prst="rect">
            <a:avLst/>
          </a:prstGeom>
        </p:spPr>
      </p:pic>
      <p:graphicFrame>
        <p:nvGraphicFramePr>
          <p:cNvPr id="4" name="Content Placeholder 3">
            <a:extLst>
              <a:ext uri="{FF2B5EF4-FFF2-40B4-BE49-F238E27FC236}">
                <a16:creationId xmlns:a16="http://schemas.microsoft.com/office/drawing/2014/main" id="{5F9C1E72-EB0A-E179-E7CE-49447499CC3A}"/>
              </a:ext>
            </a:extLst>
          </p:cNvPr>
          <p:cNvGraphicFramePr>
            <a:graphicFrameLocks noGrp="1"/>
          </p:cNvGraphicFramePr>
          <p:nvPr>
            <p:ph idx="1"/>
            <p:extLst>
              <p:ext uri="{D42A27DB-BD31-4B8C-83A1-F6EECF244321}">
                <p14:modId xmlns:p14="http://schemas.microsoft.com/office/powerpoint/2010/main" val="3322637624"/>
              </p:ext>
            </p:extLst>
          </p:nvPr>
        </p:nvGraphicFramePr>
        <p:xfrm>
          <a:off x="5351164" y="586822"/>
          <a:ext cx="6002636" cy="16459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08267485"/>
      </p:ext>
    </p:extLst>
  </p:cSld>
  <p:clrMapOvr>
    <a:masterClrMapping/>
  </p:clrMapOvr>
</p:sld>
</file>

<file path=ppt/theme/theme1.xml><?xml version="1.0" encoding="utf-8"?>
<a:theme xmlns:a="http://schemas.openxmlformats.org/drawingml/2006/main" name="AccentBoxVTI">
  <a:themeElements>
    <a:clrScheme name="AccentBoxVTI">
      <a:dk1>
        <a:srgbClr val="000000"/>
      </a:dk1>
      <a:lt1>
        <a:sysClr val="window" lastClr="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Avenir">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320</TotalTime>
  <Words>442</Words>
  <Application>Microsoft Macintosh PowerPoint</Application>
  <PresentationFormat>Widescreen</PresentationFormat>
  <Paragraphs>65</Paragraphs>
  <Slides>13</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Neue Haas Grotesk Text Pro</vt:lpstr>
      <vt:lpstr>Söhne</vt:lpstr>
      <vt:lpstr>Times New Roman</vt:lpstr>
      <vt:lpstr>AccentBoxVTI</vt:lpstr>
      <vt:lpstr>Doc2Vec network in Tensorflow </vt:lpstr>
      <vt:lpstr>Agenda</vt:lpstr>
      <vt:lpstr>Word Embeddings</vt:lpstr>
      <vt:lpstr>Understanding Doc2Vec</vt:lpstr>
      <vt:lpstr>Components of Doc2Vec Implementation</vt:lpstr>
      <vt:lpstr>Dataset</vt:lpstr>
      <vt:lpstr>Text Preprocessing</vt:lpstr>
      <vt:lpstr>Model Architecture PV-DM</vt:lpstr>
      <vt:lpstr>Model Architecture PV-DM</vt:lpstr>
      <vt:lpstr>Example Demonstration</vt:lpstr>
      <vt:lpstr>Evaluation and Validation </vt:lpstr>
      <vt:lpstr>References:</vt:lpstr>
      <vt:lpstr>Thank you for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Doc2Vec network in Tensorflow </dc:title>
  <dc:creator>Fatullayeva, Arzu</dc:creator>
  <cp:lastModifiedBy>Fatullayeva, Arzu</cp:lastModifiedBy>
  <cp:revision>7</cp:revision>
  <dcterms:created xsi:type="dcterms:W3CDTF">2023-12-11T15:48:20Z</dcterms:created>
  <dcterms:modified xsi:type="dcterms:W3CDTF">2023-12-11T21:09:50Z</dcterms:modified>
</cp:coreProperties>
</file>

<file path=docProps/thumbnail.jpeg>
</file>